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59" r:id="rId8"/>
    <p:sldId id="257" r:id="rId9"/>
    <p:sldId id="258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D2063-02CD-4F04-96DE-2165BDF86D5C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B15A-96D3-42BF-8C1D-E094CD2D9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3AD02-9A68-4F76-AB26-29273583A6BF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94B7F-3C24-4A96-85E8-CDCE96331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1ED09-6CDB-494C-842A-457A3F299F74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3249E-9BB4-494C-B4AC-00EB5B1D7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AC75-B945-44B5-B5C5-8D01694C086B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935E5-9C5A-4B32-BB68-C4F3CB247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23F21-FDBD-4A01-A78B-90207A5E0825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B55C-23F6-48DC-B9FE-5DAE2978C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8BF07-5308-4BA4-80BC-8E040F1F26EC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B648F-D3AB-46DD-A68B-41CE451FC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B779-B67A-4280-BE34-812B019DE8C2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1220-15C0-4AA5-9AAE-AE8E5B825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48365-D768-4B08-AC8C-B24147AD09E7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86C6-B248-43D3-AE0E-7FDADD8EB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3CFC-C917-4758-BEB2-DE285CFA8E2B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8B52-9439-4690-92BE-62E2A54E3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7477-662B-4BF8-9725-E865A7732F91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07FB-7630-4580-BD07-B92A85057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E3088-9504-45B5-871D-B320482F2473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B143-87E1-4307-B6A2-7DA8DAF5F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3EF1E3-6211-411D-A4E5-8646A98E56B3}" type="datetimeFigureOut">
              <a:rPr lang="ru-RU"/>
              <a:pPr>
                <a:defRPr/>
              </a:pPr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76979-8B84-490D-968E-ED0ED0166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428604"/>
            <a:ext cx="850112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Impact" pitchFamily="34" charset="0"/>
                <a:cs typeface="AngsanaUPC" pitchFamily="18" charset="-34"/>
              </a:rPr>
              <a:t>Интегрированный    урок     </a:t>
            </a:r>
          </a:p>
          <a:p>
            <a:pPr algn="ctr"/>
            <a:r>
              <a:rPr lang="ru-RU" sz="4000" b="1" dirty="0" smtClean="0">
                <a:latin typeface="Impact" pitchFamily="34" charset="0"/>
                <a:cs typeface="AngsanaUPC" pitchFamily="18" charset="-34"/>
              </a:rPr>
              <a:t> </a:t>
            </a:r>
          </a:p>
          <a:p>
            <a:pPr algn="ctr"/>
            <a:r>
              <a:rPr lang="ru-RU" sz="4000" b="1" dirty="0" smtClean="0">
                <a:latin typeface="Impact" pitchFamily="34" charset="0"/>
                <a:cs typeface="AngsanaUPC" pitchFamily="18" charset="-34"/>
              </a:rPr>
              <a:t> как       способ     формирования </a:t>
            </a:r>
          </a:p>
          <a:p>
            <a:pPr algn="ctr"/>
            <a:endParaRPr lang="ru-RU" sz="4000" b="1" dirty="0" smtClean="0">
              <a:latin typeface="Impact" pitchFamily="34" charset="0"/>
              <a:cs typeface="AngsanaUPC" pitchFamily="18" charset="-34"/>
            </a:endParaRPr>
          </a:p>
          <a:p>
            <a:pPr algn="ctr"/>
            <a:r>
              <a:rPr lang="ru-RU" sz="4000" b="1" dirty="0" smtClean="0">
                <a:latin typeface="Impact" pitchFamily="34" charset="0"/>
                <a:cs typeface="AngsanaUPC" pitchFamily="18" charset="-34"/>
              </a:rPr>
              <a:t>метапредметных     знаний  </a:t>
            </a:r>
          </a:p>
          <a:p>
            <a:pPr algn="ctr"/>
            <a:endParaRPr lang="ru-RU" sz="4000" b="1" dirty="0" smtClean="0">
              <a:latin typeface="Impact" pitchFamily="34" charset="0"/>
              <a:cs typeface="AngsanaUPC" pitchFamily="18" charset="-34"/>
            </a:endParaRPr>
          </a:p>
          <a:p>
            <a:pPr algn="ctr"/>
            <a:r>
              <a:rPr lang="ru-RU" sz="4000" b="1" dirty="0" smtClean="0">
                <a:latin typeface="Impact" pitchFamily="34" charset="0"/>
                <a:cs typeface="AngsanaUPC" pitchFamily="18" charset="-34"/>
              </a:rPr>
              <a:t> и     умений       в       условиях</a:t>
            </a:r>
          </a:p>
          <a:p>
            <a:pPr algn="ctr"/>
            <a:endParaRPr lang="ru-RU" sz="4000" b="1" dirty="0" smtClean="0">
              <a:latin typeface="Impact" pitchFamily="34" charset="0"/>
              <a:cs typeface="AngsanaUPC" pitchFamily="18" charset="-34"/>
            </a:endParaRPr>
          </a:p>
          <a:p>
            <a:pPr algn="ctr"/>
            <a:r>
              <a:rPr lang="ru-RU" sz="4000" b="1" dirty="0" smtClean="0">
                <a:latin typeface="Impact" pitchFamily="34" charset="0"/>
                <a:cs typeface="AngsanaUPC" pitchFamily="18" charset="-34"/>
              </a:rPr>
              <a:t> введения     ФГОС</a:t>
            </a:r>
            <a:r>
              <a:rPr lang="ru-RU" sz="4000" dirty="0" smtClean="0">
                <a:cs typeface="FreesiaUPC" pitchFamily="34" charset="-34"/>
              </a:rPr>
              <a:t/>
            </a:r>
            <a:br>
              <a:rPr lang="ru-RU" sz="4000" dirty="0" smtClean="0">
                <a:cs typeface="FreesiaUPC" pitchFamily="34" charset="-34"/>
              </a:rPr>
            </a:br>
            <a:endParaRPr lang="ru-RU" sz="4000" dirty="0">
              <a:cs typeface="FreesiaUPC" pitchFamily="34" charset="-34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cs typeface="Aharoni" pitchFamily="2" charset="-79"/>
              </a:rPr>
              <a:t>Правописание союзов ТОЖЕ и ТАКЖЕ</a:t>
            </a:r>
            <a:endParaRPr lang="ru-RU" sz="3600" b="1" dirty="0">
              <a:cs typeface="Aharoni" pitchFamily="2" charset="-79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Тоже</a:t>
            </a:r>
            <a:endParaRPr lang="en-US" b="1" dirty="0" smtClean="0"/>
          </a:p>
          <a:p>
            <a:r>
              <a:rPr lang="ru-RU" b="1" dirty="0" smtClean="0"/>
              <a:t>То же</a:t>
            </a:r>
          </a:p>
          <a:p>
            <a:r>
              <a:rPr lang="ru-RU" b="1" dirty="0" smtClean="0"/>
              <a:t>Также</a:t>
            </a:r>
          </a:p>
          <a:p>
            <a:r>
              <a:rPr lang="ru-RU" b="1" dirty="0" smtClean="0"/>
              <a:t>Так же</a:t>
            </a:r>
          </a:p>
          <a:p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Also</a:t>
            </a:r>
            <a:endParaRPr lang="ru-RU" b="1" dirty="0" smtClean="0"/>
          </a:p>
          <a:p>
            <a:r>
              <a:rPr lang="en-US" b="1" dirty="0" smtClean="0"/>
              <a:t>The same</a:t>
            </a:r>
            <a:endParaRPr lang="ru-RU" b="1" dirty="0" smtClean="0"/>
          </a:p>
          <a:p>
            <a:r>
              <a:rPr lang="en-US" b="1" dirty="0" smtClean="0"/>
              <a:t>too / also</a:t>
            </a:r>
          </a:p>
          <a:p>
            <a:r>
              <a:rPr lang="en-US" b="1" dirty="0" smtClean="0"/>
              <a:t>As…as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Правописание союзов ТОЖЕ и ТАКЖЕ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/>
              <a:t>Вы </a:t>
            </a:r>
            <a:r>
              <a:rPr lang="ru-RU" sz="2400" b="1" u="sng" dirty="0" smtClean="0">
                <a:solidFill>
                  <a:srgbClr val="00B0F0"/>
                </a:solidFill>
              </a:rPr>
              <a:t>то?же</a:t>
            </a:r>
            <a:r>
              <a:rPr lang="ru-RU" sz="2400" b="1" dirty="0" smtClean="0"/>
              <a:t> отдыхали на</a:t>
            </a:r>
          </a:p>
          <a:p>
            <a:pPr>
              <a:buNone/>
            </a:pPr>
            <a:r>
              <a:rPr lang="ru-RU" sz="2400" b="1" dirty="0" smtClean="0"/>
              <a:t>Кавказе?</a:t>
            </a:r>
          </a:p>
          <a:p>
            <a:pPr>
              <a:buNone/>
            </a:pPr>
            <a:r>
              <a:rPr lang="ru-RU" sz="2400" b="1" dirty="0" smtClean="0"/>
              <a:t>Повтори мне </a:t>
            </a:r>
            <a:r>
              <a:rPr lang="ru-RU" sz="2400" b="1" u="sng" dirty="0" smtClean="0">
                <a:solidFill>
                  <a:srgbClr val="00B0F0"/>
                </a:solidFill>
              </a:rPr>
              <a:t>то?же</a:t>
            </a:r>
            <a:r>
              <a:rPr lang="ru-RU" sz="2400" b="1" dirty="0" smtClean="0"/>
              <a:t> самое.</a:t>
            </a:r>
          </a:p>
          <a:p>
            <a:pPr>
              <a:buNone/>
            </a:pPr>
            <a:r>
              <a:rPr lang="ru-RU" sz="2400" b="1" dirty="0" smtClean="0"/>
              <a:t>В этой воде </a:t>
            </a:r>
            <a:r>
              <a:rPr lang="ru-RU" sz="2400" b="1" u="sng" dirty="0" smtClean="0">
                <a:solidFill>
                  <a:srgbClr val="00B0F0"/>
                </a:solidFill>
              </a:rPr>
              <a:t>так?же</a:t>
            </a:r>
            <a:r>
              <a:rPr lang="ru-RU" sz="2400" b="1" dirty="0" smtClean="0"/>
              <a:t> </a:t>
            </a:r>
            <a:r>
              <a:rPr lang="ru-RU" sz="2400" b="1" dirty="0" smtClean="0"/>
              <a:t>видны</a:t>
            </a:r>
          </a:p>
          <a:p>
            <a:pPr>
              <a:buNone/>
            </a:pPr>
            <a:r>
              <a:rPr lang="ru-RU" sz="2400" b="1" dirty="0" smtClean="0"/>
              <a:t>были </a:t>
            </a:r>
            <a:r>
              <a:rPr lang="ru-RU" sz="2400" b="1" dirty="0" smtClean="0"/>
              <a:t>звезды.</a:t>
            </a:r>
          </a:p>
          <a:p>
            <a:pPr>
              <a:buNone/>
            </a:pPr>
            <a:r>
              <a:rPr lang="ru-RU" sz="2400" b="1" dirty="0" smtClean="0"/>
              <a:t>Заводы стояли  </a:t>
            </a:r>
            <a:r>
              <a:rPr lang="ru-RU" sz="2400" b="1" u="sng" dirty="0" smtClean="0">
                <a:solidFill>
                  <a:srgbClr val="00B0F0"/>
                </a:solidFill>
              </a:rPr>
              <a:t>так?же</a:t>
            </a:r>
            <a:endParaRPr lang="ru-RU" sz="2400" b="1" u="sng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2400" b="1" dirty="0" smtClean="0"/>
              <a:t>пустые</a:t>
            </a:r>
            <a:r>
              <a:rPr lang="ru-RU" sz="2400" b="1" dirty="0" smtClean="0"/>
              <a:t>.</a:t>
            </a:r>
          </a:p>
          <a:p>
            <a:pPr>
              <a:buNone/>
            </a:pPr>
            <a:r>
              <a:rPr lang="ru-RU" sz="2400" b="1" dirty="0" smtClean="0"/>
              <a:t>Мать</a:t>
            </a:r>
            <a:r>
              <a:rPr lang="ru-RU" sz="2400" b="1" u="sng" dirty="0" smtClean="0">
                <a:solidFill>
                  <a:srgbClr val="00B0F0"/>
                </a:solidFill>
              </a:rPr>
              <a:t> то?же </a:t>
            </a:r>
            <a:r>
              <a:rPr lang="ru-RU" sz="2400" b="1" dirty="0" smtClean="0"/>
              <a:t>смотрела </a:t>
            </a:r>
            <a:r>
              <a:rPr lang="ru-RU" sz="2400" b="1" dirty="0" smtClean="0"/>
              <a:t>на</a:t>
            </a:r>
          </a:p>
          <a:p>
            <a:pPr>
              <a:buNone/>
            </a:pPr>
            <a:r>
              <a:rPr lang="ru-RU" sz="2400" b="1" dirty="0" smtClean="0"/>
              <a:t>него </a:t>
            </a:r>
            <a:r>
              <a:rPr lang="ru-RU" sz="2400" b="1" dirty="0" smtClean="0"/>
              <a:t>молча.</a:t>
            </a:r>
          </a:p>
          <a:p>
            <a:pPr>
              <a:buNone/>
            </a:pPr>
            <a:r>
              <a:rPr lang="ru-RU" sz="2400" b="1" dirty="0" smtClean="0"/>
              <a:t>Деревня ей </a:t>
            </a:r>
            <a:r>
              <a:rPr lang="ru-RU" sz="2400" b="1" u="sng" dirty="0" smtClean="0">
                <a:solidFill>
                  <a:srgbClr val="00B0F0"/>
                </a:solidFill>
              </a:rPr>
              <a:t>то?же</a:t>
            </a:r>
          </a:p>
          <a:p>
            <a:pPr>
              <a:buNone/>
            </a:pPr>
            <a:r>
              <a:rPr lang="ru-RU" sz="2400" b="1" dirty="0" smtClean="0"/>
              <a:t>понравилась</a:t>
            </a:r>
            <a:r>
              <a:rPr lang="ru-RU" sz="2400" b="1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Have you </a:t>
            </a:r>
            <a:r>
              <a:rPr lang="en-US" sz="2400" b="1" u="sng" dirty="0" smtClean="0">
                <a:solidFill>
                  <a:srgbClr val="FF0000"/>
                </a:solidFill>
              </a:rPr>
              <a:t>also</a:t>
            </a:r>
            <a:r>
              <a:rPr lang="en-US" sz="2400" b="1" dirty="0" smtClean="0"/>
              <a:t> had a rest </a:t>
            </a:r>
            <a:r>
              <a:rPr lang="en-US" sz="2400" b="1" dirty="0" smtClean="0"/>
              <a:t>in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Caucausus</a:t>
            </a:r>
            <a:r>
              <a:rPr lang="en-US" sz="2400" b="1" dirty="0" smtClean="0"/>
              <a:t>?</a:t>
            </a:r>
          </a:p>
          <a:p>
            <a:pPr>
              <a:buNone/>
            </a:pPr>
            <a:r>
              <a:rPr lang="en-US" sz="2400" b="1" dirty="0" smtClean="0"/>
              <a:t>Repeat me </a:t>
            </a:r>
            <a:r>
              <a:rPr lang="en-US" sz="2400" b="1" u="sng" dirty="0" smtClean="0">
                <a:solidFill>
                  <a:srgbClr val="FF0000"/>
                </a:solidFill>
              </a:rPr>
              <a:t>the same </a:t>
            </a:r>
            <a:r>
              <a:rPr lang="en-US" sz="2400" b="1" dirty="0" smtClean="0"/>
              <a:t>thing.</a:t>
            </a:r>
          </a:p>
          <a:p>
            <a:pPr>
              <a:buNone/>
            </a:pPr>
            <a:r>
              <a:rPr lang="en-US" sz="2400" b="1" dirty="0" smtClean="0"/>
              <a:t>Stars are </a:t>
            </a:r>
            <a:r>
              <a:rPr lang="en-US" sz="2400" b="1" u="sng" dirty="0" smtClean="0">
                <a:solidFill>
                  <a:srgbClr val="FF0000"/>
                </a:solidFill>
              </a:rPr>
              <a:t>also</a:t>
            </a:r>
            <a:r>
              <a:rPr lang="en-US" sz="2400" b="1" dirty="0" smtClean="0"/>
              <a:t> seen in </a:t>
            </a:r>
            <a:r>
              <a:rPr lang="en-US" sz="2400" b="1" dirty="0" smtClean="0"/>
              <a:t>the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water</a:t>
            </a:r>
            <a:r>
              <a:rPr lang="en-US" sz="2400" b="1" dirty="0" smtClean="0"/>
              <a:t>.</a:t>
            </a:r>
          </a:p>
          <a:p>
            <a:pPr>
              <a:buNone/>
            </a:pPr>
            <a:r>
              <a:rPr lang="en-US" sz="2400" b="1" dirty="0" smtClean="0"/>
              <a:t>Factories </a:t>
            </a:r>
            <a:r>
              <a:rPr lang="en-US" sz="2400" b="1" u="sng" dirty="0" smtClean="0">
                <a:solidFill>
                  <a:srgbClr val="FF0000"/>
                </a:solidFill>
              </a:rPr>
              <a:t>also</a:t>
            </a:r>
            <a:r>
              <a:rPr lang="en-US" sz="2400" b="1" dirty="0" smtClean="0"/>
              <a:t> stayed lonly.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Mother </a:t>
            </a:r>
            <a:r>
              <a:rPr lang="en-US" sz="2400" b="1" dirty="0" smtClean="0"/>
              <a:t>was </a:t>
            </a:r>
            <a:r>
              <a:rPr lang="en-US" sz="2400" b="1" u="sng" dirty="0" smtClean="0">
                <a:solidFill>
                  <a:srgbClr val="FF0000"/>
                </a:solidFill>
              </a:rPr>
              <a:t>also</a:t>
            </a:r>
            <a:r>
              <a:rPr lang="en-US" sz="2400" b="1" dirty="0" smtClean="0"/>
              <a:t> looking </a:t>
            </a:r>
            <a:r>
              <a:rPr lang="en-US" sz="2400" b="1" dirty="0" smtClean="0"/>
              <a:t>at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him </a:t>
            </a:r>
            <a:r>
              <a:rPr lang="en-US" sz="2400" b="1" dirty="0" smtClean="0"/>
              <a:t>silently.</a:t>
            </a:r>
          </a:p>
          <a:p>
            <a:pPr>
              <a:buNone/>
            </a:pPr>
            <a:r>
              <a:rPr lang="en-US" sz="2400" b="1" dirty="0" smtClean="0"/>
              <a:t>She licked the village </a:t>
            </a:r>
            <a:r>
              <a:rPr lang="en-US" sz="2400" b="1" u="sng" dirty="0" smtClean="0">
                <a:solidFill>
                  <a:srgbClr val="FF0000"/>
                </a:solidFill>
              </a:rPr>
              <a:t>too</a:t>
            </a:r>
            <a:r>
              <a:rPr lang="en-US" sz="2400" b="1" dirty="0" smtClean="0"/>
              <a:t>.</a:t>
            </a:r>
            <a:endParaRPr lang="en-US" sz="2400" b="1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4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2" fill="hold">
                      <p:stCondLst>
                        <p:cond delay="indefinite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4" fill="hold">
                      <p:stCondLst>
                        <p:cond delay="indefinite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6" fill="hold">
                      <p:stCondLst>
                        <p:cond delay="indefinite"/>
                      </p:stCondLst>
                      <p:childTnLst>
                        <p:par>
                          <p:cTn id="477" fill="hold">
                            <p:stCondLst>
                              <p:cond delay="0"/>
                            </p:stCondLst>
                            <p:childTnLst>
                              <p:par>
                                <p:cTn id="478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2" fill="hold">
                      <p:stCondLst>
                        <p:cond delay="indefinite"/>
                      </p:stCondLst>
                      <p:childTnLst>
                        <p:par>
                          <p:cTn id="483" fill="hold">
                            <p:stCondLst>
                              <p:cond delay="0"/>
                            </p:stCondLst>
                            <p:childTnLst>
                              <p:par>
                                <p:cTn id="484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8" fill="hold">
                      <p:stCondLst>
                        <p:cond delay="indefinite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6" fill="hold">
                      <p:stCondLst>
                        <p:cond delay="indefinite"/>
                      </p:stCondLst>
                      <p:childTnLst>
                        <p:par>
                          <p:cTn id="507" fill="hold">
                            <p:stCondLst>
                              <p:cond delay="0"/>
                            </p:stCondLst>
                            <p:childTnLst>
                              <p:par>
                                <p:cTn id="508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>
                      <p:stCondLst>
                        <p:cond delay="indefinite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4" fill="hold">
                      <p:stCondLst>
                        <p:cond delay="indefinite"/>
                      </p:stCondLst>
                      <p:childTnLst>
                        <p:par>
                          <p:cTn id="525" fill="hold">
                            <p:stCondLst>
                              <p:cond delay="0"/>
                            </p:stCondLst>
                            <p:childTnLst>
                              <p:par>
                                <p:cTn id="52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6" fill="hold">
                      <p:stCondLst>
                        <p:cond delay="indefinite"/>
                      </p:stCondLst>
                      <p:childTnLst>
                        <p:par>
                          <p:cTn id="537" fill="hold">
                            <p:stCondLst>
                              <p:cond delay="0"/>
                            </p:stCondLst>
                            <p:childTnLst>
                              <p:par>
                                <p:cTn id="53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2" fill="hold">
                      <p:stCondLst>
                        <p:cond delay="indefinite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8" fill="hold">
                      <p:stCondLst>
                        <p:cond delay="indefinite"/>
                      </p:stCondLst>
                      <p:childTnLst>
                        <p:par>
                          <p:cTn id="549" fill="hold">
                            <p:stCondLst>
                              <p:cond delay="0"/>
                            </p:stCondLst>
                            <p:childTnLst>
                              <p:par>
                                <p:cTn id="55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4" fill="hold">
                      <p:stCondLst>
                        <p:cond delay="indefinite"/>
                      </p:stCondLst>
                      <p:childTnLst>
                        <p:par>
                          <p:cTn id="555" fill="hold">
                            <p:stCondLst>
                              <p:cond delay="0"/>
                            </p:stCondLst>
                            <p:childTnLst>
                              <p:par>
                                <p:cTn id="55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0" fill="hold">
                      <p:stCondLst>
                        <p:cond delay="indefinite"/>
                      </p:stCondLst>
                      <p:childTnLst>
                        <p:par>
                          <p:cTn id="561" fill="hold">
                            <p:stCondLst>
                              <p:cond delay="0"/>
                            </p:stCondLst>
                            <p:childTnLst>
                              <p:par>
                                <p:cTn id="56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6" fill="hold">
                      <p:stCondLst>
                        <p:cond delay="indefinite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3" grpId="3" build="p"/>
      <p:bldP spid="3" grpId="4" build="p"/>
      <p:bldP spid="3" grpId="5" build="p"/>
      <p:bldP spid="4" grpId="0" build="p"/>
      <p:bldP spid="4" grpId="1" build="p"/>
      <p:bldP spid="4" grpId="2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Правописание союзов ТОЖЕ и ТАКЖЕ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28641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400" b="1" dirty="0" smtClean="0"/>
              <a:t>Что ты делаешь?</a:t>
            </a:r>
          </a:p>
          <a:p>
            <a:pPr>
              <a:buFontTx/>
              <a:buChar char="-"/>
            </a:pPr>
            <a:r>
              <a:rPr lang="ru-RU" sz="2400" b="1" dirty="0" smtClean="0"/>
              <a:t>Я читаю учебник по истории.</a:t>
            </a:r>
          </a:p>
          <a:p>
            <a:pPr>
              <a:buFontTx/>
              <a:buChar char="-"/>
            </a:pPr>
            <a:r>
              <a:rPr lang="ru-RU" sz="2400" b="1" dirty="0" smtClean="0"/>
              <a:t>Я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тоже</a:t>
            </a:r>
            <a:r>
              <a:rPr lang="ru-RU" sz="2400" b="1" dirty="0" smtClean="0"/>
              <a:t>.</a:t>
            </a:r>
          </a:p>
          <a:p>
            <a:pPr>
              <a:buFontTx/>
              <a:buChar char="-"/>
            </a:pPr>
            <a:r>
              <a:rPr lang="ru-RU" sz="2400" b="1" dirty="0" smtClean="0"/>
              <a:t>Я читаю о революции.</a:t>
            </a:r>
          </a:p>
          <a:p>
            <a:pPr>
              <a:buFontTx/>
              <a:buChar char="-"/>
            </a:pPr>
            <a:r>
              <a:rPr lang="ru-RU" sz="2400" b="1" dirty="0" smtClean="0"/>
              <a:t>Я читаю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то же </a:t>
            </a:r>
            <a:r>
              <a:rPr lang="ru-RU" sz="2400" b="1" dirty="0" smtClean="0"/>
              <a:t>место.</a:t>
            </a:r>
          </a:p>
          <a:p>
            <a:pPr>
              <a:buFontTx/>
              <a:buChar char="-"/>
            </a:pPr>
            <a:r>
              <a:rPr lang="ru-RU" sz="2400" b="1" dirty="0" smtClean="0"/>
              <a:t>Ненавижу историю.</a:t>
            </a:r>
          </a:p>
          <a:p>
            <a:pPr>
              <a:buFontTx/>
              <a:buChar char="-"/>
            </a:pPr>
            <a:r>
              <a:rPr lang="ru-RU" sz="2400" b="1" dirty="0" smtClean="0"/>
              <a:t>Я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тоже</a:t>
            </a:r>
            <a:r>
              <a:rPr lang="en-US" sz="2400" b="1" dirty="0" smtClean="0"/>
              <a:t> </a:t>
            </a:r>
            <a:r>
              <a:rPr lang="ru-RU" sz="2400" b="1" dirty="0" smtClean="0"/>
              <a:t>ее не люблю.</a:t>
            </a:r>
          </a:p>
          <a:p>
            <a:pPr>
              <a:buFontTx/>
              <a:buChar char="-"/>
            </a:pPr>
            <a:r>
              <a:rPr lang="ru-RU" sz="2400" b="1" dirty="0" smtClean="0"/>
              <a:t>Наверное, потому, что мало ее знаю.</a:t>
            </a:r>
          </a:p>
          <a:p>
            <a:pPr>
              <a:buFontTx/>
              <a:buChar char="-"/>
            </a:pPr>
            <a:r>
              <a:rPr lang="ru-RU" sz="2400" b="1" dirty="0" smtClean="0"/>
              <a:t>Я о ней знаю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так же </a:t>
            </a:r>
            <a:r>
              <a:rPr lang="ru-RU" sz="2400" b="1" dirty="0" smtClean="0"/>
              <a:t>мало, как и ты.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286412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400" b="1" dirty="0" smtClean="0"/>
              <a:t>What are you doing?</a:t>
            </a:r>
          </a:p>
          <a:p>
            <a:pPr>
              <a:buFontTx/>
              <a:buChar char="-"/>
            </a:pPr>
            <a:r>
              <a:rPr lang="en-US" sz="2400" b="1" dirty="0" smtClean="0"/>
              <a:t>I’m reading a text-book in history.</a:t>
            </a:r>
          </a:p>
          <a:p>
            <a:pPr>
              <a:buFontTx/>
              <a:buChar char="-"/>
            </a:pPr>
            <a:r>
              <a:rPr lang="en-US" sz="2400" b="1" dirty="0" smtClean="0"/>
              <a:t>I’m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also</a:t>
            </a:r>
            <a:r>
              <a:rPr lang="en-US" sz="2400" b="1" dirty="0" smtClean="0"/>
              <a:t> dong it.</a:t>
            </a:r>
          </a:p>
          <a:p>
            <a:pPr>
              <a:buFontTx/>
              <a:buChar char="-"/>
            </a:pPr>
            <a:r>
              <a:rPr lang="en-US" sz="2400" b="1" dirty="0" smtClean="0"/>
              <a:t>I’m reading about revolution.</a:t>
            </a:r>
          </a:p>
          <a:p>
            <a:pPr>
              <a:buFontTx/>
              <a:buChar char="-"/>
            </a:pPr>
            <a:r>
              <a:rPr lang="en-US" sz="2400" b="1" dirty="0" smtClean="0"/>
              <a:t>I’m reading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the same</a:t>
            </a:r>
            <a:r>
              <a:rPr lang="en-US" sz="2400" b="1" dirty="0" smtClean="0"/>
              <a:t>.</a:t>
            </a:r>
          </a:p>
          <a:p>
            <a:pPr>
              <a:buFontTx/>
              <a:buChar char="-"/>
            </a:pPr>
            <a:r>
              <a:rPr lang="en-US" sz="2400" b="1" dirty="0" smtClean="0"/>
              <a:t>I hate history</a:t>
            </a:r>
          </a:p>
          <a:p>
            <a:pPr>
              <a:buFontTx/>
              <a:buChar char="-"/>
            </a:pPr>
            <a:r>
              <a:rPr lang="en-US" sz="2400" b="1" dirty="0" smtClean="0"/>
              <a:t>I don’t like it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also</a:t>
            </a:r>
            <a:r>
              <a:rPr lang="en-US" sz="2400" b="1" dirty="0" smtClean="0"/>
              <a:t>.</a:t>
            </a:r>
          </a:p>
          <a:p>
            <a:pPr>
              <a:buFontTx/>
              <a:buChar char="-"/>
            </a:pPr>
            <a:r>
              <a:rPr lang="en-US" sz="2400" b="1" dirty="0" smtClean="0"/>
              <a:t>I think because I know</a:t>
            </a:r>
            <a:r>
              <a:rPr lang="ru-RU" sz="2400" b="1" dirty="0" smtClean="0"/>
              <a:t> </a:t>
            </a:r>
            <a:r>
              <a:rPr lang="en-US" sz="2400" b="1" dirty="0" smtClean="0"/>
              <a:t>it very little .</a:t>
            </a:r>
          </a:p>
          <a:p>
            <a:pPr>
              <a:buFontTx/>
              <a:buChar char="-"/>
            </a:pPr>
            <a:r>
              <a:rPr lang="en-US" sz="2400" b="1" dirty="0" smtClean="0"/>
              <a:t>I know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as </a:t>
            </a:r>
            <a:r>
              <a:rPr lang="en-US" sz="2400" b="1" dirty="0" smtClean="0"/>
              <a:t>little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as</a:t>
            </a:r>
            <a:r>
              <a:rPr lang="en-US" sz="2400" b="1" dirty="0" smtClean="0"/>
              <a:t> yo</a:t>
            </a:r>
            <a:r>
              <a:rPr lang="en-US" sz="2400" dirty="0" smtClean="0"/>
              <a:t>u.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928670"/>
            <a:ext cx="828680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>
                <a:lumMod val="50000"/>
              </a:schemeClr>
            </a:outerShdw>
          </a:effectLst>
          <a:sp3d/>
        </p:spPr>
      </p:pic>
    </p:spTree>
  </p:cSld>
  <p:clrMapOvr>
    <a:masterClrMapping/>
  </p:clrMapOvr>
  <p:transition spd="slow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85786" y="1000108"/>
            <a:ext cx="771530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34" y="1202500"/>
            <a:ext cx="8143931" cy="508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1202500"/>
            <a:ext cx="8215369" cy="515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1202500"/>
            <a:ext cx="8358245" cy="515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Impact" pitchFamily="34" charset="0"/>
              </a:rPr>
              <a:t>Билингвальный способ проверки некоторых орфограмм русского языка</a:t>
            </a:r>
            <a:endParaRPr lang="ru-RU" sz="3600" dirty="0"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Непроверяемые безударные гласные в корне</a:t>
            </a:r>
          </a:p>
          <a:p>
            <a:pPr>
              <a:buFontTx/>
              <a:buChar char="-"/>
            </a:pPr>
            <a:r>
              <a:rPr lang="ru-RU" dirty="0" smtClean="0"/>
              <a:t>Удвоенные согласные в корне</a:t>
            </a:r>
          </a:p>
          <a:p>
            <a:pPr>
              <a:buFontTx/>
              <a:buChar char="-"/>
            </a:pPr>
            <a:r>
              <a:rPr lang="ru-RU" dirty="0" smtClean="0"/>
              <a:t>Непроизносимые согласные в корне</a:t>
            </a:r>
          </a:p>
          <a:p>
            <a:pPr>
              <a:buFontTx/>
              <a:buChar char="-"/>
            </a:pPr>
            <a:r>
              <a:rPr lang="ru-RU" dirty="0" smtClean="0"/>
              <a:t>Правописание служебных частей речи</a:t>
            </a:r>
          </a:p>
          <a:p>
            <a:pPr>
              <a:buFontTx/>
              <a:buChar char="-"/>
            </a:pPr>
            <a:r>
              <a:rPr lang="ru-RU" dirty="0" smtClean="0"/>
              <a:t>Гласные после шипящих</a:t>
            </a:r>
          </a:p>
          <a:p>
            <a:pPr>
              <a:buFontTx/>
              <a:buChar char="-"/>
            </a:pPr>
            <a:r>
              <a:rPr lang="ru-RU" dirty="0" smtClean="0"/>
              <a:t>Слитное или раздельное написание слов с частицей НЕ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Impact" pitchFamily="34" charset="0"/>
              </a:rPr>
              <a:t>Какую помощь нам могут оказать заимствованные слова?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72"/>
          </a:xfrm>
        </p:spPr>
        <p:txBody>
          <a:bodyPr/>
          <a:lstStyle/>
          <a:p>
            <a:r>
              <a:rPr lang="ru-RU" sz="2000" dirty="0" smtClean="0"/>
              <a:t>А</a:t>
            </a:r>
            <a:r>
              <a:rPr lang="ru-RU" sz="2000" b="1" dirty="0" smtClean="0">
                <a:solidFill>
                  <a:srgbClr val="FF0000"/>
                </a:solidFill>
              </a:rPr>
              <a:t>сс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</a:t>
            </a:r>
            <a:r>
              <a:rPr lang="ru-RU" sz="2000" dirty="0" smtClean="0"/>
              <a:t>стент</a:t>
            </a:r>
            <a:endParaRPr lang="en-US" sz="2000" dirty="0" smtClean="0"/>
          </a:p>
          <a:p>
            <a:r>
              <a:rPr lang="ru-RU" sz="2000" dirty="0" smtClean="0"/>
              <a:t>В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</a:t>
            </a:r>
            <a:r>
              <a:rPr lang="ru-RU" sz="2000" dirty="0" smtClean="0"/>
              <a:t>яж</a:t>
            </a:r>
            <a:r>
              <a:rPr lang="ru-RU" sz="2000" dirty="0" smtClean="0">
                <a:solidFill>
                  <a:srgbClr val="FF0000"/>
                </a:solidFill>
              </a:rPr>
              <a:t>е</a:t>
            </a:r>
            <a:r>
              <a:rPr lang="ru-RU" sz="2000" dirty="0" smtClean="0"/>
              <a:t>р</a:t>
            </a:r>
            <a:endParaRPr lang="en-US" sz="2000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И</a:t>
            </a:r>
            <a:r>
              <a:rPr lang="ru-RU" sz="2000" dirty="0" smtClean="0"/>
              <a:t>н</a:t>
            </a:r>
            <a:r>
              <a:rPr lang="ru-RU" sz="2000" u="sng" dirty="0" smtClean="0"/>
              <a:t>ци</a:t>
            </a:r>
            <a:r>
              <a:rPr lang="ru-RU" sz="2000" dirty="0" smtClean="0"/>
              <a:t>дент</a:t>
            </a:r>
          </a:p>
          <a:p>
            <a:r>
              <a:rPr lang="ru-RU" sz="2000" dirty="0" smtClean="0"/>
              <a:t>Инт</a:t>
            </a:r>
            <a:r>
              <a:rPr lang="ru-RU" sz="2000" dirty="0" smtClean="0">
                <a:solidFill>
                  <a:srgbClr val="00B0F0"/>
                </a:solidFill>
              </a:rPr>
              <a:t>е</a:t>
            </a:r>
            <a:r>
              <a:rPr lang="ru-RU" sz="2000" dirty="0" smtClean="0"/>
              <a:t>ллигентный</a:t>
            </a:r>
          </a:p>
          <a:p>
            <a:r>
              <a:rPr lang="ru-RU" sz="2000" dirty="0" smtClean="0"/>
              <a:t>Ко</a:t>
            </a:r>
            <a:r>
              <a:rPr lang="ru-RU" sz="2000" b="1" dirty="0" smtClean="0">
                <a:solidFill>
                  <a:srgbClr val="FF0000"/>
                </a:solidFill>
              </a:rPr>
              <a:t>лл</a:t>
            </a:r>
            <a:r>
              <a:rPr lang="ru-RU" sz="2000" dirty="0" smtClean="0"/>
              <a:t>едж, ко</a:t>
            </a:r>
            <a:r>
              <a:rPr lang="ru-RU" sz="2000" b="1" dirty="0" smtClean="0">
                <a:solidFill>
                  <a:srgbClr val="FF0000"/>
                </a:solidFill>
              </a:rPr>
              <a:t>лл</a:t>
            </a:r>
            <a:r>
              <a:rPr lang="ru-RU" sz="2000" dirty="0" smtClean="0"/>
              <a:t>ега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</a:t>
            </a:r>
            <a:r>
              <a:rPr lang="ru-RU" sz="2000" b="1" dirty="0" smtClean="0">
                <a:solidFill>
                  <a:srgbClr val="FF0000"/>
                </a:solidFill>
              </a:rPr>
              <a:t>кк</a:t>
            </a:r>
            <a:r>
              <a:rPr lang="ru-RU" sz="2000" dirty="0" smtClean="0"/>
              <a:t>упировать</a:t>
            </a:r>
          </a:p>
          <a:p>
            <a:r>
              <a:rPr lang="ru-RU" sz="2000" dirty="0" smtClean="0"/>
              <a:t>И</a:t>
            </a:r>
            <a:r>
              <a:rPr lang="ru-RU" sz="2000" b="1" dirty="0" smtClean="0">
                <a:solidFill>
                  <a:srgbClr val="FF0000"/>
                </a:solidFill>
              </a:rPr>
              <a:t>лл</a:t>
            </a:r>
            <a:r>
              <a:rPr lang="ru-RU" sz="2000" dirty="0" smtClean="0"/>
              <a:t>юминация</a:t>
            </a:r>
          </a:p>
          <a:p>
            <a:r>
              <a:rPr lang="ru-RU" sz="2000" dirty="0" smtClean="0"/>
              <a:t>К</a:t>
            </a:r>
            <a:r>
              <a:rPr lang="ru-RU" sz="2000" b="1" dirty="0" smtClean="0">
                <a:solidFill>
                  <a:srgbClr val="FF0000"/>
                </a:solidFill>
              </a:rPr>
              <a:t>о</a:t>
            </a:r>
            <a:r>
              <a:rPr lang="ru-RU" sz="2000" b="1" dirty="0" smtClean="0">
                <a:solidFill>
                  <a:srgbClr val="0070C0"/>
                </a:solidFill>
              </a:rPr>
              <a:t>рр</a:t>
            </a:r>
            <a:r>
              <a:rPr lang="ru-RU" sz="2000" dirty="0" smtClean="0"/>
              <a:t>ектный</a:t>
            </a:r>
          </a:p>
          <a:p>
            <a:r>
              <a:rPr lang="ru-RU" sz="2000" dirty="0" smtClean="0"/>
              <a:t>П</a:t>
            </a:r>
            <a:r>
              <a:rPr lang="ru-RU" sz="2000" b="1" dirty="0" smtClean="0">
                <a:solidFill>
                  <a:srgbClr val="0070C0"/>
                </a:solidFill>
              </a:rPr>
              <a:t>а</a:t>
            </a:r>
            <a:r>
              <a:rPr lang="ru-RU" sz="2000" b="1" dirty="0" smtClean="0">
                <a:solidFill>
                  <a:srgbClr val="FF0000"/>
                </a:solidFill>
              </a:rPr>
              <a:t>сс</a:t>
            </a:r>
            <a:r>
              <a:rPr lang="ru-RU" sz="2000" dirty="0" smtClean="0"/>
              <a:t>ивный</a:t>
            </a:r>
          </a:p>
          <a:p>
            <a:r>
              <a:rPr lang="ru-RU" sz="2000" dirty="0" smtClean="0"/>
              <a:t>А</a:t>
            </a:r>
            <a:r>
              <a:rPr lang="ru-RU" sz="2000" b="1" dirty="0" smtClean="0">
                <a:solidFill>
                  <a:srgbClr val="FF0000"/>
                </a:solidFill>
              </a:rPr>
              <a:t>нн</a:t>
            </a:r>
            <a:r>
              <a:rPr lang="ru-RU" sz="2000" dirty="0" smtClean="0"/>
              <a:t>отация</a:t>
            </a:r>
          </a:p>
          <a:p>
            <a:r>
              <a:rPr lang="ru-RU" sz="2000" dirty="0" smtClean="0"/>
              <a:t>А</a:t>
            </a:r>
            <a:r>
              <a:rPr lang="ru-RU" sz="2000" b="1" dirty="0" smtClean="0">
                <a:solidFill>
                  <a:srgbClr val="FF0000"/>
                </a:solidFill>
              </a:rPr>
              <a:t>тт</a:t>
            </a:r>
            <a:r>
              <a:rPr lang="ru-RU" sz="2000" dirty="0" smtClean="0"/>
              <a:t>ракцион</a:t>
            </a:r>
          </a:p>
          <a:p>
            <a:r>
              <a:rPr lang="ru-RU" sz="2000" dirty="0" smtClean="0"/>
              <a:t>Д</a:t>
            </a:r>
            <a:r>
              <a:rPr lang="ru-RU" sz="2000" b="1" dirty="0" smtClean="0">
                <a:solidFill>
                  <a:srgbClr val="0070C0"/>
                </a:solidFill>
              </a:rPr>
              <a:t>и</a:t>
            </a:r>
            <a:r>
              <a:rPr lang="ru-RU" sz="2000" b="1" dirty="0" smtClean="0">
                <a:solidFill>
                  <a:srgbClr val="FF0000"/>
                </a:solidFill>
              </a:rPr>
              <a:t>фф</a:t>
            </a:r>
            <a:r>
              <a:rPr lang="ru-RU" sz="2000" dirty="0" smtClean="0"/>
              <a:t>еренциация</a:t>
            </a:r>
          </a:p>
          <a:p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</p:spPr>
        <p:txBody>
          <a:bodyPr/>
          <a:lstStyle/>
          <a:p>
            <a:r>
              <a:rPr lang="en-US" sz="2000" dirty="0" smtClean="0"/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ss</a:t>
            </a:r>
            <a:r>
              <a:rPr lang="en-US" sz="2000" dirty="0" smtClean="0"/>
              <a:t>i’stant</a:t>
            </a:r>
            <a:endParaRPr lang="ru-RU" sz="2000" dirty="0" smtClean="0"/>
          </a:p>
          <a:p>
            <a:r>
              <a:rPr lang="en-US" sz="2000" dirty="0" smtClean="0"/>
              <a:t>V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’</a:t>
            </a:r>
            <a:r>
              <a:rPr lang="en-US" sz="2000" dirty="0" smtClean="0"/>
              <a:t>yag</a:t>
            </a:r>
            <a:r>
              <a:rPr lang="en-US" sz="2000" b="1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‘I</a:t>
            </a:r>
            <a:r>
              <a:rPr lang="en-US" sz="2000" dirty="0" smtClean="0"/>
              <a:t>n</a:t>
            </a:r>
            <a:r>
              <a:rPr lang="en-US" sz="2000" u="sng" dirty="0" smtClean="0"/>
              <a:t>ci</a:t>
            </a:r>
            <a:r>
              <a:rPr lang="en-US" sz="2000" dirty="0" smtClean="0"/>
              <a:t>dent</a:t>
            </a:r>
          </a:p>
          <a:p>
            <a:r>
              <a:rPr lang="en-US" sz="2000" dirty="0" smtClean="0"/>
              <a:t>Int</a:t>
            </a:r>
            <a:r>
              <a:rPr lang="en-US" sz="2000" b="1" dirty="0" smtClean="0">
                <a:solidFill>
                  <a:srgbClr val="0070C0"/>
                </a:solidFill>
              </a:rPr>
              <a:t>e’</a:t>
            </a:r>
            <a:r>
              <a:rPr lang="en-US" sz="2000" b="1" dirty="0" smtClean="0">
                <a:solidFill>
                  <a:srgbClr val="FF0000"/>
                </a:solidFill>
              </a:rPr>
              <a:t>ll</a:t>
            </a:r>
            <a:r>
              <a:rPr lang="en-US" sz="2000" dirty="0" smtClean="0"/>
              <a:t>igent</a:t>
            </a:r>
          </a:p>
          <a:p>
            <a:r>
              <a:rPr lang="en-US" sz="2000" dirty="0" smtClean="0"/>
              <a:t>Co</a:t>
            </a:r>
            <a:r>
              <a:rPr lang="en-US" sz="2000" b="1" dirty="0" smtClean="0">
                <a:solidFill>
                  <a:srgbClr val="FF0000"/>
                </a:solidFill>
              </a:rPr>
              <a:t>ll</a:t>
            </a:r>
            <a:r>
              <a:rPr lang="en-US" sz="2000" dirty="0" smtClean="0"/>
              <a:t>ege</a:t>
            </a:r>
          </a:p>
          <a:p>
            <a:r>
              <a:rPr lang="en-US" sz="2000" dirty="0" smtClean="0"/>
              <a:t>‘</a:t>
            </a:r>
            <a:r>
              <a:rPr lang="en-US" sz="2000" b="1" dirty="0" smtClean="0">
                <a:solidFill>
                  <a:srgbClr val="FF0000"/>
                </a:solidFill>
              </a:rPr>
              <a:t>O</a:t>
            </a:r>
            <a:r>
              <a:rPr lang="en-US" sz="2000" u="sng" dirty="0" smtClean="0"/>
              <a:t>cc</a:t>
            </a:r>
            <a:r>
              <a:rPr lang="en-US" sz="2000" dirty="0" smtClean="0"/>
              <a:t>upy</a:t>
            </a:r>
          </a:p>
          <a:p>
            <a:r>
              <a:rPr lang="en-US" sz="2000" dirty="0" smtClean="0"/>
              <a:t>I</a:t>
            </a:r>
            <a:r>
              <a:rPr lang="en-US" sz="2000" u="sng" dirty="0" smtClean="0">
                <a:solidFill>
                  <a:srgbClr val="FF0000"/>
                </a:solidFill>
              </a:rPr>
              <a:t>ll</a:t>
            </a:r>
            <a:r>
              <a:rPr lang="en-US" sz="2000" dirty="0" smtClean="0"/>
              <a:t>umination</a:t>
            </a:r>
          </a:p>
          <a:p>
            <a:r>
              <a:rPr lang="en-US" sz="2000" dirty="0" smtClean="0"/>
              <a:t>Co</a:t>
            </a:r>
            <a:r>
              <a:rPr lang="en-US" sz="2000" b="1" dirty="0" smtClean="0">
                <a:solidFill>
                  <a:srgbClr val="FF0000"/>
                </a:solidFill>
              </a:rPr>
              <a:t>rr</a:t>
            </a:r>
            <a:r>
              <a:rPr lang="en-US" sz="2000" dirty="0" smtClean="0"/>
              <a:t>ect</a:t>
            </a:r>
          </a:p>
          <a:p>
            <a:r>
              <a:rPr lang="en-US" sz="2000" dirty="0" smtClean="0"/>
              <a:t>Pa</a:t>
            </a:r>
            <a:r>
              <a:rPr lang="en-US" sz="2000" b="1" dirty="0" smtClean="0">
                <a:solidFill>
                  <a:srgbClr val="FF0000"/>
                </a:solidFill>
              </a:rPr>
              <a:t>ss</a:t>
            </a:r>
            <a:r>
              <a:rPr lang="en-US" sz="2000" dirty="0" smtClean="0"/>
              <a:t>ive</a:t>
            </a:r>
          </a:p>
          <a:p>
            <a:r>
              <a:rPr lang="en-US" sz="2000" dirty="0" smtClean="0"/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nn</a:t>
            </a:r>
            <a:r>
              <a:rPr lang="en-US" sz="2000" dirty="0" smtClean="0"/>
              <a:t>otation</a:t>
            </a:r>
          </a:p>
          <a:p>
            <a:r>
              <a:rPr lang="en-US" sz="2000" dirty="0" err="1" smtClean="0"/>
              <a:t>A</a:t>
            </a:r>
            <a:r>
              <a:rPr lang="en-US" sz="2000" b="1" dirty="0" err="1" smtClean="0">
                <a:solidFill>
                  <a:srgbClr val="FF0000"/>
                </a:solidFill>
              </a:rPr>
              <a:t>tt</a:t>
            </a:r>
            <a:r>
              <a:rPr lang="en-US" sz="2000" dirty="0" err="1" smtClean="0"/>
              <a:t>r</a:t>
            </a:r>
            <a:r>
              <a:rPr lang="en-US" sz="2000" dirty="0" err="1" smtClean="0">
                <a:solidFill>
                  <a:srgbClr val="0070C0"/>
                </a:solidFill>
              </a:rPr>
              <a:t>a’</a:t>
            </a:r>
            <a:r>
              <a:rPr lang="en-US" sz="2000" dirty="0" err="1" smtClean="0"/>
              <a:t>ction</a:t>
            </a:r>
            <a:endParaRPr lang="en-US" sz="2000" dirty="0" smtClean="0"/>
          </a:p>
          <a:p>
            <a:r>
              <a:rPr lang="en-US" sz="2000" dirty="0" smtClean="0"/>
              <a:t>Di</a:t>
            </a:r>
            <a:r>
              <a:rPr lang="en-US" sz="2000" b="1" dirty="0" smtClean="0">
                <a:solidFill>
                  <a:srgbClr val="FF0000"/>
                </a:solidFill>
              </a:rPr>
              <a:t>ff</a:t>
            </a:r>
            <a:r>
              <a:rPr lang="en-US" sz="2000" dirty="0" smtClean="0"/>
              <a:t>erentiation</a:t>
            </a:r>
            <a:r>
              <a:rPr lang="ru-RU" sz="2000" dirty="0" smtClean="0"/>
              <a:t>,</a:t>
            </a:r>
            <a:r>
              <a:rPr lang="en-US" sz="2000" dirty="0" err="1" smtClean="0"/>
              <a:t>di’</a:t>
            </a:r>
            <a:r>
              <a:rPr lang="en-US" sz="2000" b="1" dirty="0" err="1" smtClean="0">
                <a:solidFill>
                  <a:srgbClr val="FF0000"/>
                </a:solidFill>
              </a:rPr>
              <a:t>ff</a:t>
            </a:r>
            <a:r>
              <a:rPr lang="en-US" sz="2000" dirty="0" err="1" smtClean="0"/>
              <a:t>erent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cs typeface="Aharoni" pitchFamily="2" charset="-79"/>
              </a:rPr>
              <a:t/>
            </a:r>
            <a:br>
              <a:rPr lang="ru-RU" b="1" dirty="0" smtClean="0">
                <a:cs typeface="Aharoni" pitchFamily="2" charset="-79"/>
              </a:rPr>
            </a:br>
            <a:r>
              <a:rPr lang="ru-RU" b="1" dirty="0" smtClean="0">
                <a:cs typeface="Aharoni" pitchFamily="2" charset="-79"/>
              </a:rPr>
              <a:t>Правописание </a:t>
            </a:r>
            <a:r>
              <a:rPr lang="ru-RU" b="1" dirty="0" smtClean="0">
                <a:cs typeface="Aharoni" pitchFamily="2" charset="-79"/>
              </a:rPr>
              <a:t>НЕ с прилагательными</a:t>
            </a:r>
            <a:r>
              <a:rPr lang="ru-RU" b="1" dirty="0" smtClean="0">
                <a:latin typeface="Times New Roman" pitchFamily="18" charset="0"/>
                <a:cs typeface="Aharoni" pitchFamily="2" charset="-79"/>
              </a:rPr>
              <a:t/>
            </a:r>
            <a:br>
              <a:rPr lang="ru-RU" b="1" dirty="0" smtClean="0">
                <a:latin typeface="Times New Roman" pitchFamily="18" charset="0"/>
                <a:cs typeface="Aharoni" pitchFamily="2" charset="-79"/>
              </a:rPr>
            </a:b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600200"/>
            <a:ext cx="3995766" cy="4900634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Ты живешь в большом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доме?</a:t>
            </a:r>
          </a:p>
          <a:p>
            <a:pPr>
              <a:buNone/>
            </a:pPr>
            <a:r>
              <a:rPr lang="ru-RU" sz="2000" b="1" dirty="0" smtClean="0"/>
              <a:t>Нет, мой дом </a:t>
            </a:r>
            <a:r>
              <a:rPr lang="ru-RU" sz="2000" b="1" u="sng" dirty="0" smtClean="0">
                <a:solidFill>
                  <a:srgbClr val="FF0000"/>
                </a:solidFill>
              </a:rPr>
              <a:t>не?большой</a:t>
            </a:r>
            <a:r>
              <a:rPr lang="ru-RU" sz="2000" b="1" u="sng" dirty="0" smtClean="0"/>
              <a:t>.</a:t>
            </a:r>
            <a:endParaRPr lang="en-US" sz="2000" b="1" u="sng" dirty="0" smtClean="0"/>
          </a:p>
          <a:p>
            <a:pPr>
              <a:buNone/>
            </a:pPr>
            <a:r>
              <a:rPr lang="ru-RU" sz="2000" b="1" dirty="0" smtClean="0"/>
              <a:t>Хочу продолжить</a:t>
            </a:r>
            <a:r>
              <a:rPr lang="en-US" sz="2000" b="1" dirty="0" smtClean="0"/>
              <a:t> </a:t>
            </a:r>
            <a:r>
              <a:rPr lang="ru-RU" sz="2000" b="1" u="sng" dirty="0" smtClean="0">
                <a:solidFill>
                  <a:srgbClr val="FF0000"/>
                </a:solidFill>
              </a:rPr>
              <a:t>не?большое</a:t>
            </a:r>
          </a:p>
          <a:p>
            <a:pPr>
              <a:buNone/>
            </a:pPr>
            <a:r>
              <a:rPr lang="ru-RU" sz="2000" b="1" dirty="0" smtClean="0"/>
              <a:t>развлечение</a:t>
            </a:r>
            <a:r>
              <a:rPr lang="ru-RU" sz="2000" b="1" dirty="0" smtClean="0"/>
              <a:t>.</a:t>
            </a:r>
            <a:endParaRPr lang="en-US" sz="2000" b="1" dirty="0" smtClean="0"/>
          </a:p>
          <a:p>
            <a:pPr>
              <a:buNone/>
            </a:pPr>
            <a:r>
              <a:rPr lang="ru-RU" sz="2000" b="1" dirty="0" smtClean="0"/>
              <a:t>Эти </a:t>
            </a:r>
            <a:r>
              <a:rPr lang="ru-RU" sz="2000" b="1" dirty="0" smtClean="0"/>
              <a:t>люди </a:t>
            </a:r>
            <a:r>
              <a:rPr lang="ru-RU" sz="2000" b="1" u="sng" dirty="0" smtClean="0">
                <a:solidFill>
                  <a:srgbClr val="FF0000"/>
                </a:solidFill>
              </a:rPr>
              <a:t>не?здешние</a:t>
            </a:r>
            <a:r>
              <a:rPr lang="ru-RU" sz="2000" b="1" dirty="0" smtClean="0"/>
              <a:t>.</a:t>
            </a:r>
          </a:p>
          <a:p>
            <a:pPr>
              <a:buNone/>
            </a:pPr>
            <a:r>
              <a:rPr lang="ru-RU" sz="2000" b="1" dirty="0" smtClean="0"/>
              <a:t>Решение </a:t>
            </a:r>
            <a:r>
              <a:rPr lang="ru-RU" sz="2000" b="1" u="sng" dirty="0" smtClean="0">
                <a:solidFill>
                  <a:srgbClr val="FF0000"/>
                </a:solidFill>
              </a:rPr>
              <a:t>не?трудной</a:t>
            </a:r>
            <a:r>
              <a:rPr lang="ru-RU" sz="2000" b="1" dirty="0" smtClean="0"/>
              <a:t> </a:t>
            </a:r>
            <a:r>
              <a:rPr lang="ru-RU" sz="2000" b="1" dirty="0" smtClean="0"/>
              <a:t>задачи</a:t>
            </a:r>
          </a:p>
          <a:p>
            <a:pPr>
              <a:buNone/>
            </a:pPr>
            <a:r>
              <a:rPr lang="ru-RU" sz="2000" b="1" dirty="0" smtClean="0"/>
              <a:t>занимает </a:t>
            </a:r>
            <a:r>
              <a:rPr lang="ru-RU" sz="2000" b="1" dirty="0" smtClean="0"/>
              <a:t>мало времени.</a:t>
            </a:r>
          </a:p>
          <a:p>
            <a:pPr>
              <a:buNone/>
            </a:pPr>
            <a:r>
              <a:rPr lang="ru-RU" sz="2000" b="1" dirty="0" smtClean="0"/>
              <a:t>Задачу </a:t>
            </a:r>
            <a:r>
              <a:rPr lang="ru-RU" sz="2000" b="1" u="sng" dirty="0" smtClean="0">
                <a:solidFill>
                  <a:srgbClr val="FF0000"/>
                </a:solidFill>
              </a:rPr>
              <a:t>не?легкую</a:t>
            </a:r>
            <a:r>
              <a:rPr lang="ru-RU" sz="2000" b="1" dirty="0" smtClean="0"/>
              <a:t> решать не хочу.</a:t>
            </a:r>
          </a:p>
          <a:p>
            <a:pPr>
              <a:buNone/>
            </a:pPr>
            <a:r>
              <a:rPr lang="ru-RU" sz="2000" b="1" dirty="0" smtClean="0"/>
              <a:t>Этот путь </a:t>
            </a:r>
            <a:r>
              <a:rPr lang="ru-RU" sz="2000" b="1" u="sng" dirty="0" smtClean="0">
                <a:solidFill>
                  <a:srgbClr val="FF0000"/>
                </a:solidFill>
              </a:rPr>
              <a:t>не?длинный</a:t>
            </a:r>
            <a:r>
              <a:rPr lang="ru-RU" sz="2000" b="1" dirty="0" smtClean="0"/>
              <a:t>.</a:t>
            </a:r>
          </a:p>
          <a:p>
            <a:pPr>
              <a:buNone/>
            </a:pPr>
            <a:r>
              <a:rPr lang="ru-RU" sz="2000" b="1" dirty="0" smtClean="0"/>
              <a:t>Проблема </a:t>
            </a:r>
            <a:r>
              <a:rPr lang="ru-RU" sz="2000" b="1" u="sng" dirty="0" smtClean="0">
                <a:solidFill>
                  <a:srgbClr val="FF0000"/>
                </a:solidFill>
              </a:rPr>
              <a:t>не?ясна</a:t>
            </a:r>
            <a:r>
              <a:rPr lang="ru-RU" sz="2000" b="1" dirty="0" smtClean="0"/>
              <a:t>.</a:t>
            </a:r>
          </a:p>
          <a:p>
            <a:pPr>
              <a:buNone/>
            </a:pPr>
            <a:r>
              <a:rPr lang="ru-RU" sz="2000" b="1" dirty="0" smtClean="0"/>
              <a:t>Солнце сегодня </a:t>
            </a:r>
            <a:r>
              <a:rPr lang="ru-RU" sz="2000" b="1" u="sng" dirty="0" smtClean="0">
                <a:solidFill>
                  <a:srgbClr val="FF0000"/>
                </a:solidFill>
              </a:rPr>
              <a:t>не?яркое</a:t>
            </a:r>
            <a:r>
              <a:rPr lang="ru-RU" sz="2000" b="1" dirty="0" smtClean="0"/>
              <a:t>, </a:t>
            </a:r>
            <a:r>
              <a:rPr lang="ru-RU" sz="2000" b="1" dirty="0" smtClean="0"/>
              <a:t>как</a:t>
            </a:r>
          </a:p>
          <a:p>
            <a:pPr>
              <a:buNone/>
            </a:pPr>
            <a:r>
              <a:rPr lang="ru-RU" sz="2000" b="1" dirty="0" smtClean="0"/>
              <a:t>вчера</a:t>
            </a:r>
            <a:r>
              <a:rPr lang="ru-RU" sz="2000" b="1" dirty="0" smtClean="0"/>
              <a:t>.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Aharoni" pitchFamily="2" charset="-79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Do you live in a big house?</a:t>
            </a:r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en-US" sz="2000" b="1" dirty="0" smtClean="0"/>
              <a:t>No</a:t>
            </a:r>
            <a:r>
              <a:rPr lang="en-US" sz="2000" b="1" dirty="0" smtClean="0"/>
              <a:t>.  My house</a:t>
            </a:r>
            <a:r>
              <a:rPr lang="en-US" sz="2000" b="1" u="sng" dirty="0" smtClean="0">
                <a:solidFill>
                  <a:srgbClr val="FF0000"/>
                </a:solidFill>
              </a:rPr>
              <a:t> is not big</a:t>
            </a:r>
            <a:r>
              <a:rPr lang="en-US" sz="2000" b="1" u="sng" dirty="0" smtClean="0"/>
              <a:t>.</a:t>
            </a:r>
            <a:r>
              <a:rPr lang="ru-RU" sz="2000" b="1" u="sng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I want to suggest a</a:t>
            </a:r>
            <a:r>
              <a:rPr lang="en-US" sz="2000" b="1" dirty="0" smtClean="0">
                <a:solidFill>
                  <a:srgbClr val="FF0000"/>
                </a:solidFill>
              </a:rPr>
              <a:t> little </a:t>
            </a:r>
            <a:r>
              <a:rPr lang="en-US" sz="2000" b="1" dirty="0" smtClean="0"/>
              <a:t>relaxation.</a:t>
            </a: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en-US" sz="2000" b="1" dirty="0" smtClean="0"/>
              <a:t>These </a:t>
            </a:r>
            <a:r>
              <a:rPr lang="en-US" sz="2000" b="1" dirty="0" smtClean="0"/>
              <a:t>people </a:t>
            </a:r>
            <a:r>
              <a:rPr lang="en-US" sz="2000" b="1" u="sng" dirty="0" smtClean="0">
                <a:solidFill>
                  <a:srgbClr val="FF0000"/>
                </a:solidFill>
              </a:rPr>
              <a:t>are not </a:t>
            </a:r>
            <a:r>
              <a:rPr lang="en-US" sz="2000" b="1" u="sng" dirty="0" smtClean="0">
                <a:solidFill>
                  <a:srgbClr val="FF0000"/>
                </a:solidFill>
              </a:rPr>
              <a:t>local</a:t>
            </a:r>
            <a:r>
              <a:rPr lang="ru-RU" sz="2000" b="1" dirty="0" smtClean="0"/>
              <a:t>.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It takes a little time to decide </a:t>
            </a:r>
            <a:r>
              <a:rPr lang="en-US" sz="2000" b="1" dirty="0" smtClean="0"/>
              <a:t>the</a:t>
            </a:r>
            <a:endParaRPr lang="ru-RU" sz="2000" b="1" dirty="0" smtClean="0"/>
          </a:p>
          <a:p>
            <a:pPr>
              <a:buNone/>
            </a:pPr>
            <a:r>
              <a:rPr lang="en-US" sz="2000" b="1" u="sng" dirty="0" smtClean="0">
                <a:solidFill>
                  <a:srgbClr val="FF0000"/>
                </a:solidFill>
              </a:rPr>
              <a:t>undifficult</a:t>
            </a:r>
            <a:r>
              <a:rPr lang="en-US" sz="2000" b="1" dirty="0" smtClean="0"/>
              <a:t> </a:t>
            </a:r>
            <a:r>
              <a:rPr lang="en-US" sz="2000" b="1" dirty="0" smtClean="0"/>
              <a:t>problem.</a:t>
            </a:r>
          </a:p>
          <a:p>
            <a:pPr>
              <a:buNone/>
            </a:pPr>
            <a:r>
              <a:rPr lang="en-US" sz="2000" b="1" dirty="0" smtClean="0"/>
              <a:t>I </a:t>
            </a:r>
            <a:r>
              <a:rPr lang="en-US" sz="2000" b="1" dirty="0" smtClean="0"/>
              <a:t>don’t want to do </a:t>
            </a:r>
            <a:r>
              <a:rPr lang="en-US" sz="2000" b="1" u="sng" dirty="0" smtClean="0">
                <a:solidFill>
                  <a:srgbClr val="FF0000"/>
                </a:solidFill>
              </a:rPr>
              <a:t>difficult</a:t>
            </a:r>
            <a:r>
              <a:rPr lang="en-US" sz="2000" b="1" dirty="0" smtClean="0"/>
              <a:t> sum.</a:t>
            </a:r>
          </a:p>
          <a:p>
            <a:pPr>
              <a:buNone/>
            </a:pPr>
            <a:r>
              <a:rPr lang="en-US" sz="2000" b="1" dirty="0" smtClean="0"/>
              <a:t>This way </a:t>
            </a:r>
            <a:r>
              <a:rPr lang="en-US" sz="2000" b="1" u="sng" dirty="0" smtClean="0">
                <a:solidFill>
                  <a:srgbClr val="FF0000"/>
                </a:solidFill>
              </a:rPr>
              <a:t>is not long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b="1" dirty="0" smtClean="0"/>
              <a:t>The problem </a:t>
            </a:r>
            <a:r>
              <a:rPr lang="en-US" sz="2000" b="1" u="sng" dirty="0" smtClean="0">
                <a:solidFill>
                  <a:srgbClr val="FF0000"/>
                </a:solidFill>
              </a:rPr>
              <a:t>is not clear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b="1" dirty="0" smtClean="0"/>
              <a:t>The </a:t>
            </a:r>
            <a:r>
              <a:rPr lang="en-US" sz="2000" b="1" u="sng" dirty="0" smtClean="0">
                <a:solidFill>
                  <a:srgbClr val="FF0000"/>
                </a:solidFill>
              </a:rPr>
              <a:t>sun is not bright</a:t>
            </a:r>
            <a:r>
              <a:rPr lang="en-US" sz="2000" b="1" dirty="0" smtClean="0"/>
              <a:t> today as it </a:t>
            </a:r>
            <a:r>
              <a:rPr lang="en-US" sz="2000" b="1" dirty="0" smtClean="0"/>
              <a:t>was</a:t>
            </a:r>
            <a:endParaRPr lang="ru-RU" sz="2000" b="1" dirty="0" smtClean="0"/>
          </a:p>
          <a:p>
            <a:pPr>
              <a:buNone/>
            </a:pPr>
            <a:r>
              <a:rPr lang="en-US" sz="2000" b="1" dirty="0" smtClean="0"/>
              <a:t>yesterday</a:t>
            </a:r>
            <a:r>
              <a:rPr lang="en-US" sz="2000" b="1" dirty="0" smtClean="0"/>
              <a:t>.</a:t>
            </a:r>
          </a:p>
          <a:p>
            <a:endParaRPr lang="ru-RU" sz="2000" b="1" dirty="0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539552" y="1071546"/>
            <a:ext cx="7993063" cy="5819515"/>
            <a:chOff x="539552" y="260648"/>
            <a:chExt cx="7992888" cy="477866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39552" y="260648"/>
              <a:ext cx="7992888" cy="4918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dirty="0">
                <a:solidFill>
                  <a:srgbClr val="7030A0"/>
                </a:solidFill>
              </a:endParaRPr>
            </a:p>
          </p:txBody>
        </p:sp>
        <p:sp>
          <p:nvSpPr>
            <p:cNvPr id="7" name="Прямоугольник 3"/>
            <p:cNvSpPr>
              <a:spLocks noChangeArrowheads="1"/>
            </p:cNvSpPr>
            <p:nvPr/>
          </p:nvSpPr>
          <p:spPr bwMode="auto">
            <a:xfrm>
              <a:off x="2699792" y="4660218"/>
              <a:ext cx="3628503" cy="379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latin typeface="Monotype Corsiva" pitchFamily="66" charset="0"/>
                </a:rPr>
                <a:t>  </a:t>
              </a:r>
              <a:r>
                <a:rPr lang="ru-RU" sz="2400" b="1" i="1" dirty="0" smtClean="0">
                  <a:latin typeface="Monotype Corsiva" pitchFamily="66" charset="0"/>
                </a:rPr>
                <a:t>  </a:t>
              </a:r>
              <a:endParaRPr lang="ru-RU" sz="2400" b="1" dirty="0"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425</Words>
  <Application>Microsoft Office PowerPoint</Application>
  <PresentationFormat>Экран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Билингвальный способ проверки некоторых орфограмм русского языка</vt:lpstr>
      <vt:lpstr>Какую помощь нам могут оказать заимствованные слова?</vt:lpstr>
      <vt:lpstr> Правописание НЕ с прилагательными </vt:lpstr>
      <vt:lpstr>Правописание союзов ТОЖЕ и ТАКЖЕ</vt:lpstr>
      <vt:lpstr>Правописание союзов ТОЖЕ и ТАКЖЕ</vt:lpstr>
      <vt:lpstr>Правописание союзов ТОЖЕ и ТАКЖЕ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Админ</cp:lastModifiedBy>
  <cp:revision>12</cp:revision>
  <dcterms:created xsi:type="dcterms:W3CDTF">2013-07-10T15:00:56Z</dcterms:created>
  <dcterms:modified xsi:type="dcterms:W3CDTF">2014-03-21T11:12:05Z</dcterms:modified>
</cp:coreProperties>
</file>