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75" r:id="rId4"/>
    <p:sldId id="259" r:id="rId5"/>
    <p:sldId id="261" r:id="rId6"/>
    <p:sldId id="266" r:id="rId7"/>
    <p:sldId id="276" r:id="rId8"/>
    <p:sldId id="278" r:id="rId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BD8"/>
    <a:srgbClr val="F5A9A9"/>
    <a:srgbClr val="F5A59D"/>
    <a:srgbClr val="EF7575"/>
    <a:srgbClr val="E94343"/>
    <a:srgbClr val="F07C70"/>
    <a:srgbClr val="EE6C6C"/>
    <a:srgbClr val="FFCCFF"/>
    <a:srgbClr val="FF7C8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113" autoAdjust="0"/>
    <p:restoredTop sz="96433" autoAdjust="0"/>
  </p:normalViewPr>
  <p:slideViewPr>
    <p:cSldViewPr snapToGrid="0">
      <p:cViewPr varScale="1">
        <p:scale>
          <a:sx n="103" d="100"/>
          <a:sy n="103" d="100"/>
        </p:scale>
        <p:origin x="138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5904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12734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510097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8682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96321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8253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53929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65003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5143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7898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1573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88F05-B6E6-4C7D-B085-E4161ADE844F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D6919-AEC5-4998-97E5-0CE6D21589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643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6858000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3200" dirty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Impact" panose="020B0806030902050204" pitchFamily="34" charset="0"/>
              </a:rPr>
              <a:t>П Р О Ф И Л А К Т И К А  </a:t>
            </a:r>
            <a: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  <a:t>   </a:t>
            </a:r>
            <a:r>
              <a:rPr lang="ru-RU" sz="4800" dirty="0" smtClean="0">
                <a:latin typeface="Impact" panose="020B0806030902050204" pitchFamily="34" charset="0"/>
              </a:rPr>
              <a:t/>
            </a:r>
            <a:br>
              <a:rPr lang="ru-RU" sz="4800" dirty="0" smtClean="0">
                <a:latin typeface="Impact" panose="020B0806030902050204" pitchFamily="34" charset="0"/>
              </a:rPr>
            </a:br>
            <a:r>
              <a:rPr lang="ru-RU" sz="6600" dirty="0" smtClean="0">
                <a:solidFill>
                  <a:srgbClr val="0070C0"/>
                </a:solidFill>
                <a:latin typeface="Impact" panose="020B0806030902050204" pitchFamily="34" charset="0"/>
              </a:rPr>
              <a:t>Г Р И П </a:t>
            </a:r>
            <a:r>
              <a:rPr lang="ru-RU" sz="6600" dirty="0" err="1" smtClean="0">
                <a:solidFill>
                  <a:srgbClr val="0070C0"/>
                </a:solidFill>
                <a:latin typeface="Impact" panose="020B0806030902050204" pitchFamily="34" charset="0"/>
              </a:rPr>
              <a:t>П</a:t>
            </a:r>
            <a:r>
              <a:rPr lang="ru-RU" sz="6600" dirty="0" smtClean="0">
                <a:solidFill>
                  <a:srgbClr val="0070C0"/>
                </a:solidFill>
                <a:latin typeface="Impact" panose="020B0806030902050204" pitchFamily="34" charset="0"/>
              </a:rPr>
              <a:t> А     И     О Р В И</a:t>
            </a:r>
            <a: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4800" dirty="0" smtClean="0">
                <a:solidFill>
                  <a:srgbClr val="0070C0"/>
                </a:solidFill>
                <a:latin typeface="Impact" panose="020B0806030902050204" pitchFamily="34" charset="0"/>
              </a:rPr>
            </a:br>
            <a:r>
              <a:rPr lang="ru-RU" sz="4800" dirty="0">
                <a:solidFill>
                  <a:srgbClr val="0070C0"/>
                </a:solidFill>
                <a:latin typeface="Impact" panose="020B0806030902050204" pitchFamily="34" charset="0"/>
              </a:rPr>
              <a:t/>
            </a:r>
            <a:br>
              <a:rPr lang="ru-RU" sz="4800" dirty="0">
                <a:solidFill>
                  <a:srgbClr val="0070C0"/>
                </a:solidFill>
                <a:latin typeface="Impact" panose="020B0806030902050204" pitchFamily="34" charset="0"/>
              </a:rPr>
            </a:br>
            <a:endParaRPr lang="ru-RU" sz="4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524000" y="6692830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68130" y="2967335"/>
            <a:ext cx="83284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0833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3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 заболеваемости  гриппом  и  ОРВИ  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 Московской 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9"/>
            <a:ext cx="12192000" cy="5167311"/>
          </a:xfrm>
          <a:solidFill>
            <a:srgbClr val="FEFBD8"/>
          </a:solidFill>
        </p:spPr>
        <p:txBody>
          <a:bodyPr>
            <a:normAutofit fontScale="70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период с 04.11.2017 г. по 10.11.2017 г. (45 неделя) на территории Московской области уровень заболеваемости среди </a:t>
            </a: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населения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 расчетных эпидемических пороговых величин на 39,9%, </a:t>
            </a:r>
            <a:endParaRPr lang="ru-RU" sz="29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среди </a:t>
            </a: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от 7 до 14 лет </a:t>
            </a:r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 на 47,1%, </a:t>
            </a:r>
            <a:endParaRPr lang="ru-RU" sz="29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в </a:t>
            </a: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возрастной группе от 15 лет и старше данный </a:t>
            </a:r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 на 52,4%.</a:t>
            </a:r>
            <a:endParaRPr lang="ru-RU" sz="29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муниципальных образованиях по </a:t>
            </a:r>
            <a:r>
              <a:rPr lang="ru-RU" sz="2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всему населению</a:t>
            </a: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также в возрастных группах от 3-х до 6-ти лет и от 7-ми до 14-ти лет 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превышений пороговых уровней заболеваемости не зарегистрировано.</a:t>
            </a:r>
            <a:endParaRPr lang="ru-RU" sz="29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Отмечено  превышение  </a:t>
            </a:r>
            <a:r>
              <a:rPr lang="ru-RU" sz="29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эпидпорога</a:t>
            </a:r>
            <a:r>
              <a:rPr lang="ru-RU" sz="29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9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Серпуховском районе среди детей от 0 до 2-х лет на 7,9%.</a:t>
            </a:r>
            <a:endParaRPr lang="ru-RU" sz="29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Красногорском районе  возрастной группе от 15 лет и старше на 11,6%.</a:t>
            </a:r>
            <a:endParaRPr lang="ru-RU" sz="29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связи с заболеваемостью ОРВИ в  Серпуховском районе   закрыто 2 группы в 2 ДОУ (№ 45,  № 242)</a:t>
            </a:r>
            <a:endParaRPr lang="ru-RU" sz="29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420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52939"/>
          </a:xfr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ru-RU" sz="3200" b="1" dirty="0" smtClean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е р г и е в о – П о с а д с к и й   </a:t>
            </a:r>
            <a:br>
              <a:rPr lang="ru-RU" sz="3200" b="1" dirty="0" smtClean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 у н и ц и п а л ь н ы й     р а й о н </a:t>
            </a:r>
            <a:br>
              <a:rPr lang="ru-RU" sz="3200" b="1" dirty="0" smtClean="0">
                <a:solidFill>
                  <a:srgbClr val="70AD47">
                    <a:lumMod val="50000"/>
                  </a:srgb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091682"/>
            <a:ext cx="12192000" cy="576631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Показатель заболеваемости среди всего населения  на прошлой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неделе (с 20 по 26  ноября 2017 года)  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ниже расчетных эпидемических пороговых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величин, </a:t>
            </a:r>
            <a:r>
              <a:rPr lang="ru-RU" sz="2400" b="1" u="sng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</a:t>
            </a:r>
            <a:r>
              <a:rPr lang="ru-RU" sz="2400" b="1" u="sng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порог не </a:t>
            </a:r>
            <a:r>
              <a:rPr lang="ru-RU" sz="2400" b="1" u="sng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превышен: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всему населению на 36%, дети школьного возраста- на 40%, дети дошкольного возраста на 36%</a:t>
            </a:r>
            <a:endParaRPr lang="ru-RU" sz="2400" b="1" u="sng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этом по сравнению с предыдущей неделей  наблюдается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 заболеваемости 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ОРВИ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ОРЗ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всех возрастных группах на 69%,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школьного возраста- 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48,9%,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дошкольного возраста 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37%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Случаев заболеваемости гриппом в районе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нет. 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за неделю зарегистрировано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1 214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случаев заболеваемости ОРВИ И ОРЗ, из  которых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400 (33%)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случая у детей  школьного возраста, в возрасте от 15 лет и старше-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482 (39%)</a:t>
            </a: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Это 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говорит о том, что  показатели заболеваемости по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нашему району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еще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позволяют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прививаться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 гриппа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400" b="1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Вакцинация против гриппа </a:t>
            </a:r>
            <a:r>
              <a:rPr lang="ru-RU" sz="2400" b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заканчивается в нашем районе 10-12 декабря. </a:t>
            </a:r>
            <a:r>
              <a:rPr lang="ru-RU" sz="2400" b="1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Оптимальным 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временем для вакцинации считается период с сентября по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ноябрь</a:t>
            </a:r>
            <a:r>
              <a:rPr lang="ru-RU" sz="2400" b="1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Резкий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рост заболеваемости ОРВИ  и ОРЗ</a:t>
            </a:r>
            <a:r>
              <a:rPr lang="ru-RU" sz="2400" b="1" dirty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srgbClr val="33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предполагается в январе-феврале  2018 года.</a:t>
            </a:r>
            <a:endParaRPr lang="ru-RU" sz="24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86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773044"/>
          </a:xfr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Санитарно-эпидемиологические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 и правила по профилактики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гриппа и ОРВИ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3044"/>
            <a:ext cx="12192000" cy="508495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 от 17.09. 1998 № 157-ФЗ «Об иммунопрофилактике инфекционных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болезней» (с изменениями на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19.12.2016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 от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30.03.1999 №52-ФЗ «О санитарно-эпидемиологическом благополучии населения»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изменениями на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29.07.2017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Санитарные правила 3.1.2.3117-13 «Профилактика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гриппа и других острых респираторных вирусных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инфекций»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МЗ РФ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 21 марта 2014 года N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125н «Об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утверждении национального календаря профилактических прививок и календаря профилактических прививок по эпидемическим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показаниям»</a:t>
            </a:r>
            <a:r>
              <a:rPr lang="ru-RU" sz="2400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изменениями на 13 апреля 2017 года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Постановление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</a:t>
            </a:r>
            <a:r>
              <a:rPr lang="ru-RU" sz="2400" b="1" dirty="0" smtClean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лавного </a:t>
            </a:r>
            <a:r>
              <a:rPr lang="ru-RU" sz="2400" b="1" dirty="0">
                <a:solidFill>
                  <a:srgbClr val="A5002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государственного санитарного врача Российской Федерации от 30.06.2017 № 92 «О мероприятиях по профилактике гриппа и острых респираторных  вирусных инфекций в эпидемическом сезоне 2017-2018 годов» </a:t>
            </a:r>
            <a:endParaRPr lang="ru-RU" sz="2400" b="1" dirty="0">
              <a:solidFill>
                <a:srgbClr val="A5002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A5002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768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32659" y="-289250"/>
            <a:ext cx="12224659" cy="1203649"/>
          </a:xfr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/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0"/>
            <a:ext cx="12192000" cy="6858001"/>
          </a:xfr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соответствии с </a:t>
            </a:r>
            <a:r>
              <a:rPr lang="ru-RU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Постановлением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Главного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государственного санитарного врача Российской Федерации от 30.06.2017 № 92 «О мероприятиях по профилактике гриппа и острых респираторных  вирусных инфекций в эпидемическом сезоне 2017-2018 годов»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охват профилактическими прививками против гриппа лиц из группы риска не менее 75%.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ВКС Первый заместитель Председателя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Правительства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Московской области О.С.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Забралова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давала поручение Главам муниципальных районов организовать вакцинацию 100 % сотрудников образовательных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учреждений.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Привито 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всего </a:t>
            </a:r>
            <a:r>
              <a:rPr lang="ru-RU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86% , в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том числе:</a:t>
            </a:r>
            <a:endParaRPr lang="ru-RU" sz="2000" b="1" u="sng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- 80%   работников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учреждений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дополнительного образования,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88,5%   работников школ, </a:t>
            </a: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83,8% работников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детских садов.</a:t>
            </a:r>
            <a:endParaRPr lang="ru-RU" sz="20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556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6298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школам и учреждениям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2022912"/>
              </p:ext>
            </p:extLst>
          </p:nvPr>
        </p:nvGraphicFramePr>
        <p:xfrm>
          <a:off x="0" y="1662982"/>
          <a:ext cx="12192000" cy="5195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7461"/>
                <a:gridCol w="10344539"/>
              </a:tblGrid>
              <a:tr h="5195017">
                <a:tc>
                  <a:txBody>
                    <a:bodyPr/>
                    <a:lstStyle/>
                    <a:p>
                      <a:pPr algn="ctr"/>
                      <a:r>
                        <a:rPr lang="ru-RU" sz="36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ОУ</a:t>
                      </a:r>
                    </a:p>
                    <a:p>
                      <a:pPr algn="ctr"/>
                      <a:endParaRPr lang="ru-RU" sz="3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36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6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  <a:p>
                      <a:pPr algn="ctr"/>
                      <a:endParaRPr lang="ru-RU" sz="20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Физматлицей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СОШ № 1,   СОШ  № 4,   Гимназия № 5,    СОШ  № 6,   СОШ № 12,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none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НОШ № 13,  СОШ № 14,   СОШ  № 15,     СОШ   № 18,     СОШ № 19,    Лицей   № 24,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none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 25,    СОШ № 26,    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СОШ №  27,    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 №  28,      СОШ  № 5  г.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Пересвета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none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Краснозаводская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 1,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Краснозаводская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 7,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Хотьковская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 4, 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Хотьковская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 5,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Бужаниновская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Васильевская,  Воздвиженская, 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Загорские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дали,  Константиновская,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none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Кузьминская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Мишутинская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Мухановская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Самотовинская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Сватковская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none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Селковская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Торгашинская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Шабурновская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 Начальные школы-детские сады № 1,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                                   № 2,  № 6,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u="none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Вечерняя,  «Истоки»,  «Кругозор»,  МБУ ДОД ШИ им. 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Е.Д.Поленовой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000" u="none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г.Хотьково</a:t>
                      </a:r>
                      <a:r>
                        <a:rPr lang="ru-RU" sz="2000" u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666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73224"/>
            <a:ext cx="12192000" cy="3275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251368"/>
              </p:ext>
            </p:extLst>
          </p:nvPr>
        </p:nvGraphicFramePr>
        <p:xfrm>
          <a:off x="0" y="0"/>
          <a:ext cx="12192000" cy="6910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653"/>
                <a:gridCol w="9859347"/>
              </a:tblGrid>
              <a:tr h="3333535">
                <a:tc>
                  <a:txBody>
                    <a:bodyPr/>
                    <a:lstStyle/>
                    <a:p>
                      <a:pPr algn="ctr"/>
                      <a:endParaRPr lang="ru-RU" sz="3200" b="1" u="sng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ОУ</a:t>
                      </a:r>
                    </a:p>
                    <a:p>
                      <a:pPr algn="ctr"/>
                      <a:endParaRPr lang="ru-RU" sz="3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90-100%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СПГ (90%) ,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AD47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НОШ № 9  (90%),</a:t>
                      </a:r>
                      <a:endParaRPr lang="ru-RU" sz="24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 № 16 (90%),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 № 21 (97,5%),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Хотьковская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 1 (92%),  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ООШ</a:t>
                      </a:r>
                      <a:r>
                        <a:rPr lang="en-US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 </a:t>
                      </a:r>
                      <a:r>
                        <a:rPr lang="en-US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(94%)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Шеметовская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 ( 94%)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Начальная школа-детский сад № 7  (56%)</a:t>
                      </a:r>
                      <a:endParaRPr lang="ru-RU" sz="24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«Юность»</a:t>
                      </a:r>
                      <a:r>
                        <a:rPr lang="en-US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(95%)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524464">
                <a:tc>
                  <a:txBody>
                    <a:bodyPr/>
                    <a:lstStyle/>
                    <a:p>
                      <a:pPr algn="ctr"/>
                      <a:r>
                        <a:rPr lang="ru-RU" sz="3200" b="1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ОУ</a:t>
                      </a:r>
                    </a:p>
                    <a:p>
                      <a:pPr algn="ctr"/>
                      <a:endParaRPr lang="ru-RU" sz="32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75-90%</a:t>
                      </a:r>
                      <a:endParaRPr lang="ru-RU" sz="3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 № 8 г. </a:t>
                      </a:r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Пересвета</a:t>
                      </a:r>
                      <a:r>
                        <a:rPr lang="ru-RU" sz="24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(76%),</a:t>
                      </a:r>
                    </a:p>
                    <a:p>
                      <a:endParaRPr lang="ru-RU" sz="24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 № 11 (81%), </a:t>
                      </a:r>
                    </a:p>
                    <a:p>
                      <a:endParaRPr lang="ru-RU" sz="24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Марьинская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(83%)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3412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-869244"/>
            <a:ext cx="10515600" cy="869245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6388734"/>
              </p:ext>
            </p:extLst>
          </p:nvPr>
        </p:nvGraphicFramePr>
        <p:xfrm>
          <a:off x="0" y="47108"/>
          <a:ext cx="12192000" cy="6810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378"/>
                <a:gridCol w="9832622"/>
              </a:tblGrid>
              <a:tr h="41163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ОУ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50-75%</a:t>
                      </a:r>
                    </a:p>
                    <a:p>
                      <a:endParaRPr lang="ru-RU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 №  10  (51%),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СОШ  №  22  (64%),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 детского творчества   г. Краснозаводск ( 67%)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28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D7D31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Гармония (52%)</a:t>
                      </a:r>
                      <a:endParaRPr kumimoji="0" lang="ru-RU" sz="2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451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ОУ</a:t>
                      </a:r>
                    </a:p>
                    <a:p>
                      <a:pPr algn="ctr"/>
                      <a:endParaRPr lang="ru-RU" sz="32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0-25%</a:t>
                      </a:r>
                      <a:endParaRPr lang="ru-RU" sz="32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5A9A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СОШ № 8  (15%),</a:t>
                      </a:r>
                    </a:p>
                    <a:p>
                      <a:endParaRPr lang="ru-RU" sz="2400" b="1" dirty="0" smtClean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5A59D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075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824</Words>
  <Application>Microsoft Office PowerPoint</Application>
  <PresentationFormat>Широкоэкранный</PresentationFormat>
  <Paragraphs>89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Impact</vt:lpstr>
      <vt:lpstr>Times New Roman</vt:lpstr>
      <vt:lpstr>Тема Office</vt:lpstr>
      <vt:lpstr>    П Р О Ф И Л А К Т И К А       Г Р И П П А     И     О Р В И    </vt:lpstr>
      <vt:lpstr>О  заболеваемости  гриппом  и  ОРВИ   по  Московской  области</vt:lpstr>
      <vt:lpstr>  С е р г и е в о – П о с а д с к и й    м у н и ц и п а л ь н ы й     р а й о н  </vt:lpstr>
      <vt:lpstr>  Санитарно-эпидемиологические  нормы и правила по профилактики  гриппа и ОРВИ</vt:lpstr>
      <vt:lpstr>Презентация PowerPoint</vt:lpstr>
      <vt:lpstr>По школам и учреждениям  дополнительного образования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   ЛЕТНЕ</dc:title>
  <dc:creator>Пользователь</dc:creator>
  <cp:lastModifiedBy>Пользователь</cp:lastModifiedBy>
  <cp:revision>160</cp:revision>
  <cp:lastPrinted>2017-12-01T06:08:15Z</cp:lastPrinted>
  <dcterms:created xsi:type="dcterms:W3CDTF">2015-11-05T13:59:36Z</dcterms:created>
  <dcterms:modified xsi:type="dcterms:W3CDTF">2017-12-01T06:08:25Z</dcterms:modified>
</cp:coreProperties>
</file>