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9" r:id="rId3"/>
    <p:sldId id="275" r:id="rId4"/>
    <p:sldId id="259" r:id="rId5"/>
    <p:sldId id="261" r:id="rId6"/>
    <p:sldId id="266" r:id="rId7"/>
    <p:sldId id="276" r:id="rId8"/>
    <p:sldId id="278" r:id="rId9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EFBD8"/>
    <a:srgbClr val="F5A9A9"/>
    <a:srgbClr val="F5A59D"/>
    <a:srgbClr val="EF7575"/>
    <a:srgbClr val="E94343"/>
    <a:srgbClr val="F07C70"/>
    <a:srgbClr val="EE6C6C"/>
    <a:srgbClr val="FFCCFF"/>
    <a:srgbClr val="FF7C8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113" autoAdjust="0"/>
    <p:restoredTop sz="96433" autoAdjust="0"/>
  </p:normalViewPr>
  <p:slideViewPr>
    <p:cSldViewPr snapToGrid="0">
      <p:cViewPr varScale="1">
        <p:scale>
          <a:sx n="103" d="100"/>
          <a:sy n="103" d="100"/>
        </p:scale>
        <p:origin x="138" y="31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19759045"/>
      </p:ext>
    </p:extLst>
  </p:cSld>
  <p:clrMapOvr>
    <a:masterClrMapping/>
  </p:clrMapOvr>
  <p:transition spd="slow">
    <p:wip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46127343"/>
      </p:ext>
    </p:extLst>
  </p:cSld>
  <p:clrMapOvr>
    <a:masterClrMapping/>
  </p:clrMapOvr>
  <p:transition spd="slow">
    <p:wip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55510097"/>
      </p:ext>
    </p:extLst>
  </p:cSld>
  <p:clrMapOvr>
    <a:masterClrMapping/>
  </p:clrMapOvr>
  <p:transition spd="slow">
    <p:wip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4986822"/>
      </p:ext>
    </p:extLst>
  </p:cSld>
  <p:clrMapOvr>
    <a:masterClrMapping/>
  </p:clrMapOvr>
  <p:transition spd="slow">
    <p:wip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36963211"/>
      </p:ext>
    </p:extLst>
  </p:cSld>
  <p:clrMapOvr>
    <a:masterClrMapping/>
  </p:clrMapOvr>
  <p:transition spd="slow">
    <p:wip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78382534"/>
      </p:ext>
    </p:extLst>
  </p:cSld>
  <p:clrMapOvr>
    <a:masterClrMapping/>
  </p:clrMapOvr>
  <p:transition spd="slow">
    <p:wip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18539295"/>
      </p:ext>
    </p:extLst>
  </p:cSld>
  <p:clrMapOvr>
    <a:masterClrMapping/>
  </p:clrMapOvr>
  <p:transition spd="slow">
    <p:wip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8650035"/>
      </p:ext>
    </p:extLst>
  </p:cSld>
  <p:clrMapOvr>
    <a:masterClrMapping/>
  </p:clrMapOvr>
  <p:transition spd="slow">
    <p:wip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3751437"/>
      </p:ext>
    </p:extLst>
  </p:cSld>
  <p:clrMapOvr>
    <a:masterClrMapping/>
  </p:clrMapOvr>
  <p:transition spd="slow">
    <p:wip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72178986"/>
      </p:ext>
    </p:extLst>
  </p:cSld>
  <p:clrMapOvr>
    <a:masterClrMapping/>
  </p:clrMapOvr>
  <p:transition spd="slow">
    <p:wip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6615739"/>
      </p:ext>
    </p:extLst>
  </p:cSld>
  <p:clrMapOvr>
    <a:masterClrMapping/>
  </p:clrMapOvr>
  <p:transition spd="slow">
    <p:wip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788F05-B6E6-4C7D-B085-E4161ADE844F}" type="datetimeFigureOut">
              <a:rPr lang="ru-RU" smtClean="0"/>
              <a:t>01.12.2017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FD6919-AEC5-4998-97E5-0CE6D215897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036435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>
    <p:wipe/>
  </p:transition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0" y="1"/>
            <a:ext cx="12192000" cy="6858000"/>
          </a:xfrm>
          <a:solidFill>
            <a:schemeClr val="accent4">
              <a:lumMod val="60000"/>
              <a:lumOff val="40000"/>
            </a:schemeClr>
          </a:solidFill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>
            <a:normAutofit fontScale="90000"/>
          </a:bodyPr>
          <a:lstStyle/>
          <a:p>
            <a:r>
              <a:rPr lang="ru-RU" sz="3200" dirty="0" smtClean="0">
                <a:solidFill>
                  <a:srgbClr val="0070C0"/>
                </a:solidFill>
                <a:latin typeface="Impact" panose="020B0806030902050204" pitchFamily="34" charset="0"/>
              </a:rPr>
              <a:t/>
            </a:r>
            <a:br>
              <a:rPr lang="ru-RU" sz="3200" dirty="0" smtClean="0">
                <a:solidFill>
                  <a:srgbClr val="0070C0"/>
                </a:solidFill>
                <a:latin typeface="Impact" panose="020B0806030902050204" pitchFamily="34" charset="0"/>
              </a:rPr>
            </a:br>
            <a:r>
              <a:rPr lang="ru-RU" sz="3200" dirty="0" smtClean="0">
                <a:solidFill>
                  <a:srgbClr val="0070C0"/>
                </a:solidFill>
                <a:latin typeface="Impact" panose="020B0806030902050204" pitchFamily="34" charset="0"/>
              </a:rPr>
              <a:t/>
            </a:r>
            <a:br>
              <a:rPr lang="ru-RU" sz="3200" dirty="0" smtClean="0">
                <a:solidFill>
                  <a:srgbClr val="0070C0"/>
                </a:solidFill>
                <a:latin typeface="Impact" panose="020B0806030902050204" pitchFamily="34" charset="0"/>
              </a:rPr>
            </a:br>
            <a:r>
              <a:rPr lang="ru-RU" sz="3200" dirty="0" smtClean="0">
                <a:solidFill>
                  <a:srgbClr val="0070C0"/>
                </a:solidFill>
                <a:latin typeface="Impact" panose="020B0806030902050204" pitchFamily="34" charset="0"/>
              </a:rPr>
              <a:t/>
            </a:r>
            <a:br>
              <a:rPr lang="ru-RU" sz="3200" dirty="0" smtClean="0">
                <a:solidFill>
                  <a:srgbClr val="0070C0"/>
                </a:solidFill>
                <a:latin typeface="Impact" panose="020B0806030902050204" pitchFamily="34" charset="0"/>
              </a:rPr>
            </a:br>
            <a:r>
              <a:rPr lang="ru-RU" sz="3200" dirty="0">
                <a:solidFill>
                  <a:srgbClr val="0070C0"/>
                </a:solidFill>
                <a:latin typeface="Impact" panose="020B0806030902050204" pitchFamily="34" charset="0"/>
              </a:rPr>
              <a:t/>
            </a:r>
            <a:br>
              <a:rPr lang="ru-RU" sz="3200" dirty="0">
                <a:solidFill>
                  <a:srgbClr val="0070C0"/>
                </a:solidFill>
                <a:latin typeface="Impact" panose="020B0806030902050204" pitchFamily="34" charset="0"/>
              </a:rPr>
            </a:br>
            <a:r>
              <a:rPr lang="ru-RU" dirty="0" smtClean="0">
                <a:solidFill>
                  <a:srgbClr val="0070C0"/>
                </a:solidFill>
                <a:latin typeface="Impact" panose="020B0806030902050204" pitchFamily="34" charset="0"/>
              </a:rPr>
              <a:t>П Р О Ф И Л А К Т И К А  </a:t>
            </a:r>
            <a:r>
              <a:rPr lang="ru-RU" sz="4800" dirty="0" smtClean="0">
                <a:solidFill>
                  <a:srgbClr val="0070C0"/>
                </a:solidFill>
                <a:latin typeface="Impact" panose="020B0806030902050204" pitchFamily="34" charset="0"/>
              </a:rPr>
              <a:t/>
            </a:r>
            <a:br>
              <a:rPr lang="ru-RU" sz="4800" dirty="0" smtClean="0">
                <a:solidFill>
                  <a:srgbClr val="0070C0"/>
                </a:solidFill>
                <a:latin typeface="Impact" panose="020B0806030902050204" pitchFamily="34" charset="0"/>
              </a:rPr>
            </a:br>
            <a:r>
              <a:rPr lang="ru-RU" sz="4800" dirty="0" smtClean="0">
                <a:solidFill>
                  <a:srgbClr val="0070C0"/>
                </a:solidFill>
                <a:latin typeface="Impact" panose="020B0806030902050204" pitchFamily="34" charset="0"/>
              </a:rPr>
              <a:t>   </a:t>
            </a:r>
            <a:r>
              <a:rPr lang="ru-RU" sz="4800" dirty="0" smtClean="0">
                <a:latin typeface="Impact" panose="020B0806030902050204" pitchFamily="34" charset="0"/>
              </a:rPr>
              <a:t/>
            </a:r>
            <a:br>
              <a:rPr lang="ru-RU" sz="4800" dirty="0" smtClean="0">
                <a:latin typeface="Impact" panose="020B0806030902050204" pitchFamily="34" charset="0"/>
              </a:rPr>
            </a:br>
            <a:r>
              <a:rPr lang="ru-RU" sz="6600" dirty="0" smtClean="0">
                <a:solidFill>
                  <a:srgbClr val="0070C0"/>
                </a:solidFill>
                <a:latin typeface="Impact" panose="020B0806030902050204" pitchFamily="34" charset="0"/>
              </a:rPr>
              <a:t>Г Р И П </a:t>
            </a:r>
            <a:r>
              <a:rPr lang="ru-RU" sz="6600" dirty="0" err="1" smtClean="0">
                <a:solidFill>
                  <a:srgbClr val="0070C0"/>
                </a:solidFill>
                <a:latin typeface="Impact" panose="020B0806030902050204" pitchFamily="34" charset="0"/>
              </a:rPr>
              <a:t>П</a:t>
            </a:r>
            <a:r>
              <a:rPr lang="ru-RU" sz="6600" dirty="0" smtClean="0">
                <a:solidFill>
                  <a:srgbClr val="0070C0"/>
                </a:solidFill>
                <a:latin typeface="Impact" panose="020B0806030902050204" pitchFamily="34" charset="0"/>
              </a:rPr>
              <a:t> А     И     О Р В И</a:t>
            </a:r>
            <a:r>
              <a:rPr lang="ru-RU" sz="4800" dirty="0" smtClean="0">
                <a:solidFill>
                  <a:srgbClr val="0070C0"/>
                </a:solidFill>
                <a:latin typeface="Impact" panose="020B0806030902050204" pitchFamily="34" charset="0"/>
              </a:rPr>
              <a:t/>
            </a:r>
            <a:br>
              <a:rPr lang="ru-RU" sz="4800" dirty="0" smtClean="0">
                <a:solidFill>
                  <a:srgbClr val="0070C0"/>
                </a:solidFill>
                <a:latin typeface="Impact" panose="020B0806030902050204" pitchFamily="34" charset="0"/>
              </a:rPr>
            </a:br>
            <a:r>
              <a:rPr lang="ru-RU" sz="4800" dirty="0" smtClean="0">
                <a:solidFill>
                  <a:srgbClr val="0070C0"/>
                </a:solidFill>
                <a:latin typeface="Impact" panose="020B0806030902050204" pitchFamily="34" charset="0"/>
              </a:rPr>
              <a:t/>
            </a:r>
            <a:br>
              <a:rPr lang="ru-RU" sz="4800" dirty="0" smtClean="0">
                <a:solidFill>
                  <a:srgbClr val="0070C0"/>
                </a:solidFill>
                <a:latin typeface="Impact" panose="020B0806030902050204" pitchFamily="34" charset="0"/>
              </a:rPr>
            </a:br>
            <a:r>
              <a:rPr lang="ru-RU" sz="4800" dirty="0" smtClean="0">
                <a:solidFill>
                  <a:srgbClr val="0070C0"/>
                </a:solidFill>
                <a:latin typeface="Impact" panose="020B0806030902050204" pitchFamily="34" charset="0"/>
              </a:rPr>
              <a:t/>
            </a:r>
            <a:br>
              <a:rPr lang="ru-RU" sz="4800" dirty="0" smtClean="0">
                <a:solidFill>
                  <a:srgbClr val="0070C0"/>
                </a:solidFill>
                <a:latin typeface="Impact" panose="020B0806030902050204" pitchFamily="34" charset="0"/>
              </a:rPr>
            </a:br>
            <a:r>
              <a:rPr lang="ru-RU" sz="4800" dirty="0">
                <a:solidFill>
                  <a:srgbClr val="0070C0"/>
                </a:solidFill>
                <a:latin typeface="Impact" panose="020B0806030902050204" pitchFamily="34" charset="0"/>
              </a:rPr>
              <a:t/>
            </a:r>
            <a:br>
              <a:rPr lang="ru-RU" sz="4800" dirty="0">
                <a:solidFill>
                  <a:srgbClr val="0070C0"/>
                </a:solidFill>
                <a:latin typeface="Impact" panose="020B0806030902050204" pitchFamily="34" charset="0"/>
              </a:rPr>
            </a:br>
            <a:endParaRPr lang="ru-RU" sz="4800" dirty="0">
              <a:solidFill>
                <a:srgbClr val="0070C0"/>
              </a:solidFill>
              <a:latin typeface="Impact" panose="020B0806030902050204" pitchFamily="34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 flipV="1">
            <a:off x="1524000" y="6692830"/>
            <a:ext cx="9144000" cy="45719"/>
          </a:xfrm>
        </p:spPr>
        <p:txBody>
          <a:bodyPr>
            <a:normAutofit fontScale="25000" lnSpcReduction="20000"/>
          </a:bodyPr>
          <a:lstStyle/>
          <a:p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3468130" y="2967335"/>
            <a:ext cx="8328453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ru-RU" sz="5400" b="1" cap="none" spc="0" dirty="0" smtClean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accent5"/>
                </a:solidFill>
                <a:effectLst>
                  <a:outerShdw blurRad="12700" dist="38100" dir="2700000" algn="tl" rotWithShape="0">
                    <a:schemeClr val="accent5">
                      <a:lumMod val="60000"/>
                      <a:lumOff val="40000"/>
                    </a:schemeClr>
                  </a:outerShdw>
                </a:effectLst>
              </a:rPr>
              <a:t> </a:t>
            </a:r>
            <a:endParaRPr lang="ru-RU" sz="5400" b="1" cap="none" spc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230833610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1"/>
            <a:ext cx="12192000" cy="1690688"/>
          </a:xfr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37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0800000" scaled="1"/>
            <a:tileRect/>
          </a:gradFill>
        </p:spPr>
        <p:txBody>
          <a:bodyPr/>
          <a:lstStyle/>
          <a:p>
            <a:pPr algn="ctr"/>
            <a:r>
              <a:rPr lang="ru-RU" sz="32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  заболеваемости  гриппом  и  ОРВИ  </a:t>
            </a:r>
            <a:br>
              <a:rPr lang="ru-RU" sz="32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32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  Московской  области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690689"/>
            <a:ext cx="12192000" cy="5167311"/>
          </a:xfrm>
          <a:solidFill>
            <a:srgbClr val="FEFBD8"/>
          </a:solidFill>
        </p:spPr>
        <p:txBody>
          <a:bodyPr>
            <a:normAutofit fontScale="70000" lnSpcReduction="20000"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sz="29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период с 04.11.2017 г. по 10.11.2017 г. (45 неделя) на территории Московской области уровень заболеваемости среди </a:t>
            </a:r>
            <a:r>
              <a:rPr lang="ru-RU" sz="2900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всего населения </a:t>
            </a:r>
            <a:r>
              <a:rPr lang="ru-RU" sz="29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ниже расчетных эпидемических пороговых величин на 39,9%, </a:t>
            </a:r>
            <a:endParaRPr lang="ru-RU" sz="2900" b="1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sz="2900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  среди </a:t>
            </a:r>
            <a:r>
              <a:rPr lang="ru-RU" sz="29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детей от 7 до 14 лет </a:t>
            </a:r>
            <a:r>
              <a:rPr lang="ru-RU" sz="2900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ниже на 47,1%, </a:t>
            </a:r>
            <a:endParaRPr lang="ru-RU" sz="2900" b="1" dirty="0">
              <a:solidFill>
                <a:srgbClr val="C0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sz="2900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  в </a:t>
            </a:r>
            <a:r>
              <a:rPr lang="ru-RU" sz="29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возрастной группе от 15 лет и старше данный </a:t>
            </a:r>
            <a:r>
              <a:rPr lang="ru-RU" sz="2900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ниже на 52,4%.</a:t>
            </a:r>
            <a:endParaRPr lang="ru-RU" sz="2900" b="1" dirty="0">
              <a:solidFill>
                <a:srgbClr val="C0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sz="29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муниципальных образованиях по </a:t>
            </a:r>
            <a:r>
              <a:rPr lang="ru-RU" sz="2900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всему населению</a:t>
            </a:r>
            <a:r>
              <a:rPr lang="ru-RU" sz="29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а также в возрастных группах от 3-х до 6-ти лет и от 7-ми до 14-ти лет </a:t>
            </a:r>
            <a:r>
              <a:rPr lang="ru-RU" sz="29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превышений пороговых уровней заболеваемости не зарегистрировано.</a:t>
            </a:r>
            <a:endParaRPr lang="ru-RU" sz="2900" b="1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sz="29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Отмечено  превышение  </a:t>
            </a:r>
            <a:r>
              <a:rPr lang="ru-RU" sz="2900" b="1" dirty="0" err="1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эпидпорога</a:t>
            </a:r>
            <a:r>
              <a:rPr lang="ru-RU" sz="2900" b="1" dirty="0">
                <a:solidFill>
                  <a:srgbClr val="FF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ru-RU" sz="2900" b="1" dirty="0">
              <a:solidFill>
                <a:srgbClr val="FF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sz="29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в Серпуховском районе среди детей от 0 до 2-х лет на 7,9%.</a:t>
            </a:r>
            <a:endParaRPr lang="ru-RU" sz="2900" b="1" dirty="0">
              <a:solidFill>
                <a:schemeClr val="accent1">
                  <a:lumMod val="50000"/>
                </a:schemeClr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sz="29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Красногорском районе  возрастной группе от 15 лет и старше на 11,6%.</a:t>
            </a:r>
            <a:endParaRPr lang="ru-RU" sz="2900" b="1" dirty="0">
              <a:solidFill>
                <a:schemeClr val="accent1">
                  <a:lumMod val="50000"/>
                </a:schemeClr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ru-RU" sz="2900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связи с заболеваемостью ОРВИ в  Серпуховском районе   закрыто 2 группы в 2 ДОУ (№ 45,  № 242)</a:t>
            </a:r>
            <a:endParaRPr lang="ru-RU" sz="2900" b="1" dirty="0">
              <a:solidFill>
                <a:schemeClr val="accent1">
                  <a:lumMod val="50000"/>
                </a:schemeClr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54420578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12192000" cy="1352939"/>
          </a:xfrm>
          <a:gradFill flip="none" rotWithShape="1">
            <a:gsLst>
              <a:gs pos="0">
                <a:schemeClr val="accent4">
                  <a:lumMod val="5000"/>
                  <a:lumOff val="95000"/>
                </a:schemeClr>
              </a:gs>
              <a:gs pos="74000">
                <a:schemeClr val="accent4">
                  <a:lumMod val="45000"/>
                  <a:lumOff val="55000"/>
                </a:schemeClr>
              </a:gs>
              <a:gs pos="83000">
                <a:schemeClr val="accent4">
                  <a:lumMod val="45000"/>
                  <a:lumOff val="55000"/>
                </a:schemeClr>
              </a:gs>
              <a:gs pos="100000">
                <a:schemeClr val="accent4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txBody>
          <a:bodyPr>
            <a:noAutofit/>
          </a:bodyPr>
          <a:lstStyle/>
          <a:p>
            <a:pPr algn="ctr"/>
            <a:r>
              <a:rPr lang="ru-RU" sz="3200" b="1" dirty="0" smtClean="0">
                <a:solidFill>
                  <a:srgbClr val="70AD47">
                    <a:lumMod val="50000"/>
                  </a:srgb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br>
              <a:rPr lang="ru-RU" sz="3200" b="1" dirty="0" smtClean="0">
                <a:solidFill>
                  <a:srgbClr val="70AD47">
                    <a:lumMod val="50000"/>
                  </a:srgb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3200" b="1" dirty="0" smtClean="0">
                <a:solidFill>
                  <a:srgbClr val="70AD47">
                    <a:lumMod val="50000"/>
                  </a:srgb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 е р г и е в о – П о с а д с к и й   </a:t>
            </a:r>
            <a:br>
              <a:rPr lang="ru-RU" sz="3200" b="1" dirty="0" smtClean="0">
                <a:solidFill>
                  <a:srgbClr val="70AD47">
                    <a:lumMod val="50000"/>
                  </a:srgb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3200" b="1" dirty="0" smtClean="0">
                <a:solidFill>
                  <a:srgbClr val="70AD47">
                    <a:lumMod val="50000"/>
                  </a:srgb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 у н и ц и п а л ь н ы й     р а й о н </a:t>
            </a:r>
            <a:br>
              <a:rPr lang="ru-RU" sz="3200" b="1" dirty="0" smtClean="0">
                <a:solidFill>
                  <a:srgbClr val="70AD47">
                    <a:lumMod val="50000"/>
                  </a:srgb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ru-RU" sz="3200" dirty="0"/>
          </a:p>
        </p:txBody>
      </p:sp>
      <p:sp>
        <p:nvSpPr>
          <p:cNvPr id="4" name="Объект 3"/>
          <p:cNvSpPr>
            <a:spLocks noGrp="1"/>
          </p:cNvSpPr>
          <p:nvPr>
            <p:ph idx="1"/>
          </p:nvPr>
        </p:nvSpPr>
        <p:spPr>
          <a:xfrm>
            <a:off x="0" y="1091682"/>
            <a:ext cx="12192000" cy="5766318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 fontScale="92500" lnSpcReduction="10000"/>
          </a:bodyPr>
          <a:lstStyle/>
          <a:p>
            <a:pPr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sz="2400" b="1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Показатель заболеваемости среди всего населения  на прошлой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неделе (с 20 по 26  ноября 2017 года)  </a:t>
            </a:r>
            <a:r>
              <a:rPr lang="ru-RU" sz="2400" b="1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ниже расчетных эпидемических пороговых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величин, </a:t>
            </a:r>
            <a:r>
              <a:rPr lang="ru-RU" sz="2400" b="1" u="sng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 </a:t>
            </a:r>
            <a:r>
              <a:rPr lang="ru-RU" sz="2400" b="1" u="sng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есть порог не </a:t>
            </a:r>
            <a:r>
              <a:rPr lang="ru-RU" sz="2400" b="1" u="sng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превышен: </a:t>
            </a:r>
            <a:r>
              <a:rPr lang="ru-RU" sz="2400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 всему населению на 36%, дети школьного возраста- на 40%, дети дошкольного возраста на 36%</a:t>
            </a:r>
            <a:endParaRPr lang="ru-RU" sz="2400" b="1" u="sng" dirty="0">
              <a:solidFill>
                <a:srgbClr val="C00000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sz="2400" b="1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 этом по сравнению с предыдущей неделей  наблюдается </a:t>
            </a:r>
            <a:r>
              <a:rPr lang="ru-RU" sz="2400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рост заболеваемости </a:t>
            </a:r>
            <a:r>
              <a:rPr lang="ru-RU" sz="2400" b="1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ОРВИ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 ОРЗ </a:t>
            </a: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во всех возрастных группах на 69%, </a:t>
            </a:r>
            <a:r>
              <a:rPr lang="ru-RU" sz="2400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дети школьного возраста- на </a:t>
            </a: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48,9%, </a:t>
            </a:r>
            <a:r>
              <a:rPr lang="ru-RU" sz="2400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дети дошкольного возраста на </a:t>
            </a: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37%</a:t>
            </a:r>
          </a:p>
          <a:p>
            <a:pPr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Случаев заболеваемости гриппом в районе </a:t>
            </a: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нет. </a:t>
            </a:r>
          </a:p>
          <a:p>
            <a:pPr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Всего за неделю зарегистрировано </a:t>
            </a: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1 214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случаев заболеваемости ОРВИ И ОРЗ, из  которых </a:t>
            </a: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400 (33%)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случая у детей  школьного возраста, в возрасте от 15 лет и старше- </a:t>
            </a: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482 (39%)</a:t>
            </a:r>
          </a:p>
          <a:p>
            <a:pPr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Это </a:t>
            </a:r>
            <a:r>
              <a:rPr lang="ru-RU" sz="2400" b="1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говорит о том, что  показатели заболеваемости по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нашему району </a:t>
            </a:r>
            <a:r>
              <a:rPr lang="ru-RU" sz="2400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еще</a:t>
            </a:r>
            <a:r>
              <a:rPr lang="ru-RU" sz="2400" b="1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400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позволяют </a:t>
            </a:r>
            <a:r>
              <a:rPr lang="ru-RU" sz="2400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прививаться </a:t>
            </a:r>
            <a:r>
              <a:rPr lang="ru-RU" sz="2400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от гриппа</a:t>
            </a:r>
            <a:r>
              <a:rPr lang="ru-RU" sz="2400" b="1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. </a:t>
            </a:r>
            <a:r>
              <a:rPr lang="ru-RU" sz="2400" b="1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Вакцинация против гриппа </a:t>
            </a:r>
            <a:r>
              <a:rPr lang="ru-RU" sz="2400" b="1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заканчивается в нашем районе 10-12 декабря. </a:t>
            </a:r>
            <a:r>
              <a:rPr lang="ru-RU" sz="2400" b="1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Оптимальным </a:t>
            </a:r>
            <a:r>
              <a:rPr lang="ru-RU" sz="2400" b="1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временем для вакцинации считается период с сентября по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ноябрь</a:t>
            </a:r>
            <a:r>
              <a:rPr lang="ru-RU" sz="2400" b="1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.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Резкий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рост заболеваемости ОРВИ  и ОРЗ</a:t>
            </a:r>
            <a:r>
              <a:rPr lang="ru-RU" sz="2400" b="1" dirty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sz="2400" b="1" dirty="0" smtClean="0">
                <a:solidFill>
                  <a:srgbClr val="333399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предполагается в январе-феврале  2018 года.</a:t>
            </a:r>
            <a:endParaRPr lang="ru-RU" sz="2400" dirty="0">
              <a:solidFill>
                <a:srgbClr val="33339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9686226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0"/>
                <a:lumOff val="100000"/>
              </a:schemeClr>
            </a:gs>
            <a:gs pos="35000">
              <a:schemeClr val="accent6">
                <a:lumMod val="0"/>
                <a:lumOff val="100000"/>
              </a:schemeClr>
            </a:gs>
            <a:gs pos="100000">
              <a:schemeClr val="accent6">
                <a:lumMod val="100000"/>
              </a:schemeClr>
            </a:gs>
          </a:gsLst>
          <a:path path="circle">
            <a:fillToRect l="50000" t="-80000" r="50000" b="18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1773044"/>
          </a:xfrm>
          <a:gradFill flip="none" rotWithShape="1">
            <a:gsLst>
              <a:gs pos="0">
                <a:schemeClr val="accent4">
                  <a:lumMod val="0"/>
                  <a:lumOff val="100000"/>
                </a:schemeClr>
              </a:gs>
              <a:gs pos="35000">
                <a:schemeClr val="accent4">
                  <a:lumMod val="0"/>
                  <a:lumOff val="100000"/>
                </a:schemeClr>
              </a:gs>
              <a:gs pos="100000">
                <a:schemeClr val="accent4">
                  <a:lumMod val="100000"/>
                </a:schemeClr>
              </a:gs>
            </a:gsLst>
            <a:path path="circle">
              <a:fillToRect l="50000" t="-80000" r="50000" b="180000"/>
            </a:path>
            <a:tileRect/>
          </a:gradFill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Санитарно-эпидемиологические </a:t>
            </a:r>
            <a:br>
              <a:rPr lang="ru-RU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нормы и правила по профилактики </a:t>
            </a:r>
            <a:br>
              <a:rPr lang="ru-RU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гриппа и ОРВИ</a:t>
            </a:r>
            <a:endParaRPr lang="ru-RU" b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773044"/>
            <a:ext cx="12192000" cy="5084955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Федеральный закон  от 17.09. 1998 № 157-ФЗ «Об иммунопрофилактике инфекционных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болезней» (с изменениями на 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19.12.2016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года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</a:p>
          <a:p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Федеральный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закон  от 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30.03.1999 №52-ФЗ «О санитарно-эпидемиологическом благополучии населения»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(с изменениями на 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29.07.2017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года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 </a:t>
            </a:r>
          </a:p>
          <a:p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Санитарные правила 3.1.2.3117-13 «Профилактика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гриппа и других острых респираторных вирусных 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инфекций»</a:t>
            </a:r>
          </a:p>
          <a:p>
            <a:pPr algn="just">
              <a:lnSpc>
                <a:spcPct val="107000"/>
              </a:lnSpc>
              <a:spcAft>
                <a:spcPts val="0"/>
              </a:spcAft>
            </a:pP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МЗ РФ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от 21 марта 2014 года N 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125н «Об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утверждении национального календаря профилактических прививок и календаря профилактических прививок по эпидемическим 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показаниям»</a:t>
            </a:r>
            <a:r>
              <a:rPr lang="ru-RU" sz="2400" dirty="0" smtClean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(с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изменениями на 13 апреля 2017 года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</a:p>
          <a:p>
            <a:pPr algn="just">
              <a:lnSpc>
                <a:spcPct val="107000"/>
              </a:lnSpc>
              <a:spcAft>
                <a:spcPts val="0"/>
              </a:spcAft>
            </a:pP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Постановление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Г</a:t>
            </a:r>
            <a:r>
              <a:rPr lang="ru-RU" sz="2400" b="1" dirty="0" smtClean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лавного </a:t>
            </a:r>
            <a:r>
              <a:rPr lang="ru-RU" sz="2400" b="1" dirty="0">
                <a:solidFill>
                  <a:srgbClr val="A5002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государственного санитарного врача Российской Федерации от 30.06.2017 № 92 «О мероприятиях по профилактике гриппа и острых респираторных  вирусных инфекций в эпидемическом сезоне 2017-2018 годов» </a:t>
            </a:r>
            <a:endParaRPr lang="ru-RU" sz="2400" b="1" dirty="0">
              <a:solidFill>
                <a:srgbClr val="A5002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sz="2400" dirty="0">
              <a:solidFill>
                <a:srgbClr val="A50021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b="1" dirty="0" smtClean="0">
              <a:solidFill>
                <a:srgbClr val="A5002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b="1" dirty="0">
              <a:solidFill>
                <a:srgbClr val="A5002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31768211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flipV="1">
            <a:off x="-32659" y="-289250"/>
            <a:ext cx="12224659" cy="1203649"/>
          </a:xfrm>
          <a:gradFill flip="none" rotWithShape="1">
            <a:gsLst>
              <a:gs pos="0">
                <a:schemeClr val="accent4">
                  <a:lumMod val="5000"/>
                  <a:lumOff val="95000"/>
                </a:schemeClr>
              </a:gs>
              <a:gs pos="74000">
                <a:schemeClr val="accent4">
                  <a:lumMod val="45000"/>
                  <a:lumOff val="55000"/>
                </a:schemeClr>
              </a:gs>
              <a:gs pos="83000">
                <a:schemeClr val="accent4">
                  <a:lumMod val="45000"/>
                  <a:lumOff val="55000"/>
                </a:schemeClr>
              </a:gs>
              <a:gs pos="100000">
                <a:schemeClr val="accent4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txBody>
          <a:bodyPr>
            <a:normAutofit/>
          </a:bodyPr>
          <a:lstStyle/>
          <a:p>
            <a:pPr algn="ctr"/>
            <a:endParaRPr lang="ru-RU" b="1" dirty="0">
              <a:solidFill>
                <a:schemeClr val="accent4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" y="0"/>
            <a:ext cx="12192000" cy="6858001"/>
          </a:xfrm>
          <a:gradFill flip="none" rotWithShape="1">
            <a:gsLst>
              <a:gs pos="0">
                <a:schemeClr val="accent2">
                  <a:lumMod val="5000"/>
                  <a:lumOff val="95000"/>
                </a:schemeClr>
              </a:gs>
              <a:gs pos="74000">
                <a:schemeClr val="accent2">
                  <a:lumMod val="45000"/>
                  <a:lumOff val="55000"/>
                </a:schemeClr>
              </a:gs>
              <a:gs pos="83000">
                <a:schemeClr val="accent2">
                  <a:lumMod val="45000"/>
                  <a:lumOff val="55000"/>
                </a:schemeClr>
              </a:gs>
              <a:gs pos="100000">
                <a:schemeClr val="accent2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txBody>
          <a:bodyPr>
            <a:normAutofit fontScale="92500" lnSpcReduction="10000"/>
          </a:bodyPr>
          <a:lstStyle/>
          <a:p>
            <a:pPr mar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ru-RU" b="1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         </a:t>
            </a:r>
            <a:r>
              <a:rPr lang="ru-RU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 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соответствии с </a:t>
            </a:r>
            <a:r>
              <a:rPr lang="ru-RU" b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Постановлением </a:t>
            </a:r>
            <a:r>
              <a:rPr lang="ru-RU" b="1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Главного 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государственного санитарного врача Российской Федерации от 30.06.2017 № 92 «О мероприятиях по профилактике гриппа и острых респираторных  вирусных инфекций в эпидемическом сезоне 2017-2018 годов» </a:t>
            </a:r>
            <a:r>
              <a:rPr lang="ru-RU" b="1" u="sng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охват профилактическими прививками против гриппа лиц из группы риска не менее 75%.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На ВКС Первый заместитель Председателя </a:t>
            </a:r>
            <a:r>
              <a:rPr lang="ru-RU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Правительства 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Московской области О.С. </a:t>
            </a:r>
            <a:r>
              <a:rPr lang="ru-RU" b="1" dirty="0" err="1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Забралова</a:t>
            </a:r>
            <a:r>
              <a:rPr lang="ru-RU" b="1" dirty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давала поручение Главам муниципальных районов организовать вакцинацию 100 % сотрудников образовательных </a:t>
            </a:r>
            <a:r>
              <a:rPr lang="ru-RU" b="1" dirty="0" smtClean="0">
                <a:solidFill>
                  <a:schemeClr val="accent1">
                    <a:lumMod val="50000"/>
                  </a:scheme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учреждений.</a:t>
            </a:r>
            <a:endParaRPr lang="ru-RU" sz="2000" b="1" dirty="0" smtClean="0">
              <a:solidFill>
                <a:schemeClr val="accent1">
                  <a:lumMod val="50000"/>
                </a:schemeClr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sz="2000" b="1" dirty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sz="2000" b="1" dirty="0" smtClean="0">
                <a:solidFill>
                  <a:schemeClr val="accent1">
                    <a:lumMod val="50000"/>
                  </a:schemeClr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</a:t>
            </a:r>
          </a:p>
          <a:p>
            <a:pPr mar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       </a:t>
            </a:r>
            <a:r>
              <a:rPr lang="ru-RU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Привито  </a:t>
            </a:r>
            <a:r>
              <a:rPr lang="ru-RU" b="1" u="sng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всего </a:t>
            </a:r>
            <a:r>
              <a:rPr lang="ru-RU" b="1" u="sng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86% , в </a:t>
            </a:r>
            <a:r>
              <a:rPr lang="ru-RU" b="1" u="sng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том числе:</a:t>
            </a:r>
            <a:endParaRPr lang="ru-RU" sz="2000" b="1" u="sng" dirty="0">
              <a:solidFill>
                <a:srgbClr val="C0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ru-RU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- 80%   работников </a:t>
            </a:r>
            <a:r>
              <a:rPr lang="ru-RU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учреждений </a:t>
            </a:r>
            <a:r>
              <a:rPr lang="ru-RU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дополнительного образования,</a:t>
            </a:r>
          </a:p>
          <a:p>
            <a:pPr mar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 88,5%   работников школ, </a:t>
            </a:r>
          </a:p>
          <a:p>
            <a:pPr mar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b="1" dirty="0" smtClean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 83,8% работников </a:t>
            </a:r>
            <a:r>
              <a:rPr lang="ru-RU" b="1" dirty="0">
                <a:solidFill>
                  <a:srgbClr val="C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детских садов.</a:t>
            </a:r>
            <a:endParaRPr lang="ru-RU" sz="2000" b="1" dirty="0">
              <a:solidFill>
                <a:srgbClr val="C00000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07000"/>
              </a:lnSpc>
              <a:spcAft>
                <a:spcPts val="800"/>
              </a:spcAft>
              <a:buNone/>
            </a:pPr>
            <a:r>
              <a:rPr lang="ru-RU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 </a:t>
            </a:r>
            <a:endParaRPr lang="ru-RU" sz="20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415561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12192000" cy="1662980"/>
          </a:xfrm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ru-RU" b="1" dirty="0" smtClean="0">
                <a:solidFill>
                  <a:schemeClr val="accent5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 школам и учреждениям </a:t>
            </a:r>
            <a:br>
              <a:rPr lang="ru-RU" b="1" dirty="0" smtClean="0">
                <a:solidFill>
                  <a:schemeClr val="accent5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b="1" dirty="0" smtClean="0">
                <a:solidFill>
                  <a:schemeClr val="accent5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дополнительного образования</a:t>
            </a:r>
            <a:endParaRPr lang="ru-RU" b="1" dirty="0">
              <a:solidFill>
                <a:schemeClr val="accent5">
                  <a:lumMod val="50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82022912"/>
              </p:ext>
            </p:extLst>
          </p:nvPr>
        </p:nvGraphicFramePr>
        <p:xfrm>
          <a:off x="0" y="1662982"/>
          <a:ext cx="12192000" cy="519501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47461"/>
                <a:gridCol w="10344539"/>
              </a:tblGrid>
              <a:tr h="5195017">
                <a:tc>
                  <a:txBody>
                    <a:bodyPr/>
                    <a:lstStyle/>
                    <a:p>
                      <a:pPr algn="ctr"/>
                      <a:r>
                        <a:rPr lang="ru-RU" sz="3600" u="sng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 ОУ</a:t>
                      </a:r>
                    </a:p>
                    <a:p>
                      <a:pPr algn="ctr"/>
                      <a:endParaRPr lang="ru-RU" sz="36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endParaRPr lang="ru-RU" sz="36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36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100%</a:t>
                      </a:r>
                    </a:p>
                    <a:p>
                      <a:pPr algn="ctr"/>
                      <a:endParaRPr lang="ru-RU" sz="20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Физматлицей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 СОШ № 1,   СОШ  № 4,   Гимназия № 5,    СОШ  № 6,   СОШ № 12, 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000" u="none" baseline="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НОШ № 13,  СОШ № 14,   СОШ  № 15,     СОШ   № 18,     СОШ № 19,    Лицей   № 24,   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000" u="none" baseline="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СОШ № 25,    СОШ № 26,     </a:t>
                      </a:r>
                      <a:r>
                        <a:rPr kumimoji="0" lang="ru-RU" sz="20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70AD47">
                              <a:lumMod val="50000"/>
                            </a:srgb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СОШ №  27,    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СОШ  №  28,      СОШ  № 5  г.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Пересвета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000" u="none" baseline="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Краснозаводская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 1,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Краснозаводская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 7,  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Хотьковская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 4,   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Хотьковская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 5,   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Бужаниновская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Васильевская,  Воздвиженская,   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Загорские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дали,  Константиновская,   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000" u="none" baseline="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Кузьминская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Мишутинская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Мухановская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Самотовинская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Сватковская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000" u="none" baseline="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Селковская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Торгашинская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Шабурновская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 Начальные школы-детские сады № 1,  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                                                                                                                                       № 2,  № 6, 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2000" u="none" baseline="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Вечерняя,  «Истоки»,  «Кругозор»,  МБУ ДОД ШИ им. 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Е.Д.Поленовой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(</a:t>
                      </a:r>
                      <a:r>
                        <a:rPr lang="ru-RU" sz="2000" u="none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г.Хотьково</a:t>
                      </a:r>
                      <a:r>
                        <a:rPr lang="ru-RU" sz="2000" u="none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 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12666264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-373224"/>
            <a:ext cx="12192000" cy="327506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5251368"/>
              </p:ext>
            </p:extLst>
          </p:nvPr>
        </p:nvGraphicFramePr>
        <p:xfrm>
          <a:off x="0" y="0"/>
          <a:ext cx="12192000" cy="69102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32653"/>
                <a:gridCol w="9859347"/>
              </a:tblGrid>
              <a:tr h="3333535">
                <a:tc>
                  <a:txBody>
                    <a:bodyPr/>
                    <a:lstStyle/>
                    <a:p>
                      <a:pPr algn="ctr"/>
                      <a:endParaRPr lang="ru-RU" sz="3200" b="1" u="sng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3200" b="1" u="sng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 ОУ</a:t>
                      </a:r>
                    </a:p>
                    <a:p>
                      <a:pPr algn="ctr"/>
                      <a:endParaRPr lang="ru-RU" sz="3200" b="1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endParaRPr lang="ru-RU" sz="3200" b="1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3200" b="1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90-100%</a:t>
                      </a:r>
                      <a:endParaRPr lang="ru-RU" sz="3200" b="1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 </a:t>
                      </a:r>
                      <a:r>
                        <a:rPr lang="ru-RU" sz="24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СПГ (90%) ,</a:t>
                      </a:r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kumimoji="0" lang="ru-RU" sz="2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70AD47">
                              <a:lumMod val="50000"/>
                            </a:srgb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НОШ № 9  (90%),</a:t>
                      </a:r>
                      <a:endParaRPr lang="ru-RU" sz="2400" baseline="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СОШ № 16 (90%),</a:t>
                      </a:r>
                    </a:p>
                    <a:p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СОШ № 21 (97,5%),</a:t>
                      </a:r>
                    </a:p>
                    <a:p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400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Хотьковская</a:t>
                      </a:r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 1 (92%),  </a:t>
                      </a:r>
                    </a:p>
                    <a:p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ООШ</a:t>
                      </a:r>
                      <a:r>
                        <a:rPr lang="en-US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  </a:t>
                      </a:r>
                      <a:r>
                        <a:rPr lang="en-US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 (94%)</a:t>
                      </a:r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 </a:t>
                      </a:r>
                    </a:p>
                    <a:p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400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Шеметовская</a:t>
                      </a:r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СОШ ( 94%)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88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6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Начальная школа-детский сад № 7  (56%)</a:t>
                      </a:r>
                      <a:endParaRPr lang="ru-RU" sz="2400" baseline="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«Юность»</a:t>
                      </a:r>
                      <a:r>
                        <a:rPr lang="en-US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ru-RU" sz="24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(95%)</a:t>
                      </a:r>
                      <a:endParaRPr lang="ru-RU" sz="24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  <a:tr h="3524464">
                <a:tc>
                  <a:txBody>
                    <a:bodyPr/>
                    <a:lstStyle/>
                    <a:p>
                      <a:pPr algn="ctr"/>
                      <a:r>
                        <a:rPr lang="ru-RU" sz="3200" b="1" u="sng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ОУ</a:t>
                      </a:r>
                    </a:p>
                    <a:p>
                      <a:pPr algn="ctr"/>
                      <a:endParaRPr lang="ru-RU" sz="3200" b="1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3200" b="1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75-90%</a:t>
                      </a:r>
                      <a:endParaRPr lang="ru-RU" sz="3200" b="1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400" b="1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СОШ № 8 г. </a:t>
                      </a:r>
                      <a:r>
                        <a:rPr lang="ru-RU" sz="2400" b="1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Пересвета</a:t>
                      </a:r>
                      <a:r>
                        <a:rPr lang="ru-RU" sz="2400" b="1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400" b="1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(76%),</a:t>
                      </a:r>
                    </a:p>
                    <a:p>
                      <a:endParaRPr lang="ru-RU" sz="2400" b="1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r>
                        <a:rPr lang="ru-RU" sz="2400" b="1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СОШ № 11 (81%), </a:t>
                      </a:r>
                    </a:p>
                    <a:p>
                      <a:endParaRPr lang="ru-RU" sz="2400" b="1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r>
                        <a:rPr lang="ru-RU" sz="2400" b="1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2400" b="1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Марьинская</a:t>
                      </a:r>
                      <a:r>
                        <a:rPr lang="ru-RU" sz="2400" b="1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 (83%)</a:t>
                      </a:r>
                      <a:endParaRPr lang="ru-RU" sz="2400" b="1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93412340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flipV="1">
            <a:off x="838200" y="-869244"/>
            <a:ext cx="10515600" cy="869245"/>
          </a:xfrm>
        </p:spPr>
        <p:txBody>
          <a:bodyPr/>
          <a:lstStyle/>
          <a:p>
            <a:endParaRPr lang="ru-RU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66388734"/>
              </p:ext>
            </p:extLst>
          </p:nvPr>
        </p:nvGraphicFramePr>
        <p:xfrm>
          <a:off x="0" y="47108"/>
          <a:ext cx="12192000" cy="681089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59378"/>
                <a:gridCol w="9832622"/>
              </a:tblGrid>
              <a:tr h="4116382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3600" b="1" i="0" u="sng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4 ОУ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36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uLnTx/>
                        <a:uFillTx/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36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uLnTx/>
                        <a:uFillTx/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36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50-75%</a:t>
                      </a:r>
                    </a:p>
                    <a:p>
                      <a:endParaRPr lang="ru-RU" dirty="0">
                        <a:solidFill>
                          <a:schemeClr val="accent4">
                            <a:lumMod val="50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ts val="288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СОШ  №  10  (51%),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88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uLnTx/>
                        <a:uFillTx/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88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СОШ  №  22  (64%),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88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uLnTx/>
                        <a:uFillTx/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88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b="1" baseline="0" dirty="0" smtClean="0">
                          <a:solidFill>
                            <a:schemeClr val="accent2">
                              <a:lumMod val="50000"/>
                            </a:schemeClr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Центр детского творчества   г. Краснозаводск ( 67%)</a:t>
                      </a:r>
                      <a:endParaRPr kumimoji="0" lang="ru-RU" sz="24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accent2">
                            <a:lumMod val="50000"/>
                          </a:schemeClr>
                        </a:solidFill>
                        <a:effectLst/>
                        <a:uLnTx/>
                        <a:uFillTx/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88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ru-RU" sz="24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uLnTx/>
                        <a:uFillTx/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ts val="288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2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4">
                              <a:lumMod val="50000"/>
                            </a:scheme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kumimoji="0" lang="ru-RU" sz="2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ED7D31">
                              <a:lumMod val="50000"/>
                            </a:srgbClr>
                          </a:solidFill>
                          <a:effectLst/>
                          <a:uLnTx/>
                          <a:uFillTx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Гармония (52%)</a:t>
                      </a:r>
                      <a:endParaRPr kumimoji="0" lang="ru-RU" sz="24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accent4">
                            <a:lumMod val="50000"/>
                          </a:schemeClr>
                        </a:solidFill>
                        <a:effectLst/>
                        <a:uLnTx/>
                        <a:uFillTx/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</a:tr>
              <a:tr h="2694510"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ОУ</a:t>
                      </a:r>
                    </a:p>
                    <a:p>
                      <a:pPr algn="ctr"/>
                      <a:endParaRPr lang="ru-RU" sz="3200" b="1" dirty="0" smtClean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3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0-25%</a:t>
                      </a:r>
                      <a:endParaRPr lang="ru-RU" sz="3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F5A9A9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24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СОШ № 8  (15%),</a:t>
                      </a:r>
                    </a:p>
                    <a:p>
                      <a:endParaRPr lang="ru-RU" sz="2400" b="1" dirty="0" smtClean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rgbClr val="F5A59D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3007510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1325</TotalTime>
  <Words>824</Words>
  <Application>Microsoft Office PowerPoint</Application>
  <PresentationFormat>Широкоэкранный</PresentationFormat>
  <Paragraphs>89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4" baseType="lpstr">
      <vt:lpstr>Arial</vt:lpstr>
      <vt:lpstr>Calibri</vt:lpstr>
      <vt:lpstr>Calibri Light</vt:lpstr>
      <vt:lpstr>Impact</vt:lpstr>
      <vt:lpstr>Times New Roman</vt:lpstr>
      <vt:lpstr>Тема Office</vt:lpstr>
      <vt:lpstr>    П Р О Ф И Л А К Т И К А       Г Р И П П А     И     О Р В И    </vt:lpstr>
      <vt:lpstr>О  заболеваемости  гриппом  и  ОРВИ   по  Московской  области</vt:lpstr>
      <vt:lpstr>  С е р г и е в о – П о с а д с к и й    м у н и ц и п а л ь н ы й     р а й о н  </vt:lpstr>
      <vt:lpstr>  Санитарно-эпидемиологические  нормы и правила по профилактики  гриппа и ОРВИ</vt:lpstr>
      <vt:lpstr>Презентация PowerPoint</vt:lpstr>
      <vt:lpstr>По школам и учреждениям  дополнительного образования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ИТОГИ    ЛЕТНЕ</dc:title>
  <dc:creator>Пользователь</dc:creator>
  <cp:lastModifiedBy>Пользователь</cp:lastModifiedBy>
  <cp:revision>160</cp:revision>
  <cp:lastPrinted>2017-12-01T06:08:15Z</cp:lastPrinted>
  <dcterms:created xsi:type="dcterms:W3CDTF">2015-11-05T13:59:36Z</dcterms:created>
  <dcterms:modified xsi:type="dcterms:W3CDTF">2017-12-01T06:08:25Z</dcterms:modified>
</cp:coreProperties>
</file>